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5"/>
  </p:notesMasterIdLst>
  <p:sldIdLst>
    <p:sldId id="256" r:id="rId2"/>
    <p:sldId id="341" r:id="rId3"/>
    <p:sldId id="262" r:id="rId4"/>
    <p:sldId id="342" r:id="rId5"/>
    <p:sldId id="263" r:id="rId6"/>
    <p:sldId id="313" r:id="rId7"/>
    <p:sldId id="264" r:id="rId8"/>
    <p:sldId id="314" r:id="rId9"/>
    <p:sldId id="315" r:id="rId10"/>
    <p:sldId id="316" r:id="rId11"/>
    <p:sldId id="317" r:id="rId12"/>
    <p:sldId id="318" r:id="rId13"/>
    <p:sldId id="321" r:id="rId14"/>
    <p:sldId id="319" r:id="rId15"/>
    <p:sldId id="320" r:id="rId16"/>
    <p:sldId id="322" r:id="rId17"/>
    <p:sldId id="324" r:id="rId18"/>
    <p:sldId id="325" r:id="rId19"/>
    <p:sldId id="323" r:id="rId20"/>
    <p:sldId id="326" r:id="rId21"/>
    <p:sldId id="327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38" r:id="rId31"/>
    <p:sldId id="337" r:id="rId32"/>
    <p:sldId id="339" r:id="rId33"/>
    <p:sldId id="312" r:id="rId3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>
        <p:scale>
          <a:sx n="80" d="100"/>
          <a:sy n="80" d="100"/>
        </p:scale>
        <p:origin x="-1272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C5B55-8205-4266-990D-D32927F4E1E2}" type="datetimeFigureOut">
              <a:rPr lang="sk-SK" smtClean="0"/>
              <a:pPr/>
              <a:t>25.2.2016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D7564-7264-4FF6-90D0-2B2A1271DB9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768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4A41-848C-4CDC-9140-8F3A4A72E673}" type="datetime1">
              <a:rPr lang="sk-SK" smtClean="0"/>
              <a:pPr/>
              <a:t>25.2.2016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15B2-5E4A-4C12-A22A-E84815B901A7}" type="datetime1">
              <a:rPr lang="sk-SK" smtClean="0"/>
              <a:pPr/>
              <a:t>25.2.2016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DDEA-4ECD-4521-9415-C7921A92FF14}" type="datetime1">
              <a:rPr lang="sk-SK" smtClean="0"/>
              <a:pPr/>
              <a:t>25.2.2016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dirty="0" smtClean="0"/>
              <a:t>Kliknite sem a upravte štýly predlohy textu.</a:t>
            </a:r>
          </a:p>
          <a:p>
            <a:pPr lvl="1" eaLnBrk="1" latinLnBrk="0" hangingPunct="1"/>
            <a:r>
              <a:rPr lang="sk-SK" dirty="0" smtClean="0"/>
              <a:t>Druhá úroveň</a:t>
            </a:r>
          </a:p>
          <a:p>
            <a:pPr lvl="2" eaLnBrk="1" latinLnBrk="0" hangingPunct="1"/>
            <a:r>
              <a:rPr lang="sk-SK" dirty="0" smtClean="0"/>
              <a:t>Tretia úroveň</a:t>
            </a:r>
          </a:p>
          <a:p>
            <a:pPr lvl="3" eaLnBrk="1" latinLnBrk="0" hangingPunct="1"/>
            <a:r>
              <a:rPr lang="sk-SK" dirty="0" smtClean="0"/>
              <a:t>Štvrtá úroveň</a:t>
            </a:r>
          </a:p>
          <a:p>
            <a:pPr lvl="4" eaLnBrk="1" latinLnBrk="0" hangingPunct="1"/>
            <a:r>
              <a:rPr lang="sk-SK" dirty="0" smtClean="0"/>
              <a:t>Piata úroveň</a:t>
            </a:r>
            <a:endParaRPr kumimoji="0"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07D9-3DF3-4128-912F-BDD3D97511FB}" type="datetime1">
              <a:rPr lang="sk-SK" smtClean="0"/>
              <a:pPr/>
              <a:t>25.2.2016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8358214" y="6550223"/>
            <a:ext cx="785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82B60B-3DD5-4818-AC54-468EDE583A5E}" type="slidenum">
              <a:rPr lang="sk-SK" sz="1400" smtClean="0">
                <a:latin typeface="Times New Roman" pitchFamily="18" charset="0"/>
                <a:cs typeface="Times New Roman" pitchFamily="18" charset="0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k-SK" sz="1400" dirty="0" smtClean="0">
                <a:latin typeface="Times New Roman" pitchFamily="18" charset="0"/>
                <a:cs typeface="Times New Roman" pitchFamily="18" charset="0"/>
              </a:rPr>
              <a:t>33</a:t>
            </a:r>
            <a:endParaRPr lang="sk-SK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18BB-0155-42D8-AE77-51CEFD5C463F}" type="datetime1">
              <a:rPr lang="sk-SK" smtClean="0"/>
              <a:pPr/>
              <a:t>25.2.2016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DCA0-AD63-494F-ADAA-03E78259CA21}" type="datetime1">
              <a:rPr lang="sk-SK" smtClean="0"/>
              <a:pPr/>
              <a:t>25.2.2016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85325-BC21-43C2-8E5F-5621ECB1D7A9}" type="datetime1">
              <a:rPr lang="sk-SK" smtClean="0"/>
              <a:pPr/>
              <a:t>25.2.2016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214F-9CA7-4C6D-8CE2-4BF9824D92DD}" type="datetime1">
              <a:rPr lang="sk-SK" smtClean="0"/>
              <a:pPr/>
              <a:t>25.2.2016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040-2F01-498C-9B79-B6CFEDF3860B}" type="datetime1">
              <a:rPr lang="sk-SK" smtClean="0"/>
              <a:pPr/>
              <a:t>25.2.2016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EB97-4F8A-4806-AC07-B23E2D1D7A76}" type="datetime1">
              <a:rPr lang="sk-SK" smtClean="0"/>
              <a:pPr/>
              <a:t>25.2.2016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ĺž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7296245-0331-4A3C-8FD5-B968B0CADA25}" type="datetime1">
              <a:rPr lang="sk-SK" smtClean="0"/>
              <a:pPr/>
              <a:t>25.2.2016</a:t>
            </a:fld>
            <a:endParaRPr lang="sk-SK"/>
          </a:p>
        </p:txBody>
      </p:sp>
      <p:sp>
        <p:nvSpPr>
          <p:cNvPr id="11" name="Obdĺž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FFAAC3A-C168-40C6-9404-9743807CE63D}" type="datetime1">
              <a:rPr lang="sk-SK" smtClean="0"/>
              <a:pPr/>
              <a:t>25.2.2016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</a:defRPr>
            </a:lvl1pPr>
            <a:extLst/>
          </a:lstStyle>
          <a:p>
            <a:fld id="{6C82B60B-3DD5-4818-AC54-468EDE583A5E}" type="slidenum">
              <a:rPr lang="sk-SK" smtClean="0"/>
              <a:pPr/>
              <a:t>‹#›</a:t>
            </a:fld>
            <a:r>
              <a:rPr lang="en-US" dirty="0" smtClean="0"/>
              <a:t>/54</a:t>
            </a:r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Taxonometria</a:t>
            </a:r>
            <a:r>
              <a:rPr lang="sk-SK" dirty="0" smtClean="0"/>
              <a:t> počítačových sietí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Peter Adamko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Vnútorná štruktúra WAN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28794" y="1714488"/>
            <a:ext cx="7000924" cy="4786346"/>
          </a:xfrm>
        </p:spPr>
        <p:txBody>
          <a:bodyPr>
            <a:normAutofit fontScale="85000" lnSpcReduction="20000"/>
          </a:bodyPr>
          <a:lstStyle/>
          <a:p>
            <a:r>
              <a:rPr lang="sk-SK" dirty="0" smtClean="0"/>
              <a:t>Chrbticová sieť</a:t>
            </a:r>
          </a:p>
          <a:p>
            <a:pPr lvl="1"/>
            <a:r>
              <a:rPr lang="sk-SK" dirty="0" smtClean="0"/>
              <a:t>prepojuje niekoľko málo uzlov</a:t>
            </a:r>
          </a:p>
          <a:p>
            <a:pPr lvl="1"/>
            <a:r>
              <a:rPr lang="sk-SK" dirty="0" smtClean="0"/>
              <a:t>veľmi rýchle a spoľahlivé</a:t>
            </a:r>
          </a:p>
          <a:p>
            <a:pPr lvl="1"/>
            <a:r>
              <a:rPr lang="sk-SK" dirty="0" smtClean="0"/>
              <a:t>tzv. prvá míľa</a:t>
            </a:r>
          </a:p>
          <a:p>
            <a:pPr lvl="1"/>
            <a:r>
              <a:rPr lang="sk-SK" dirty="0" smtClean="0"/>
              <a:t>ľahko sa buduje</a:t>
            </a:r>
          </a:p>
          <a:p>
            <a:r>
              <a:rPr lang="sk-SK" dirty="0" smtClean="0"/>
              <a:t>„Siete strednej míle“</a:t>
            </a:r>
          </a:p>
          <a:p>
            <a:pPr lvl="1"/>
            <a:r>
              <a:rPr lang="sk-SK" dirty="0" smtClean="0"/>
              <a:t>prechod medzi chrbticovou a prístupovou sieťou</a:t>
            </a:r>
          </a:p>
          <a:p>
            <a:pPr lvl="1"/>
            <a:r>
              <a:rPr lang="sk-SK" dirty="0" smtClean="0"/>
              <a:t>nemusia existovať </a:t>
            </a:r>
          </a:p>
          <a:p>
            <a:pPr lvl="1"/>
            <a:r>
              <a:rPr lang="sk-SK" dirty="0" err="1" smtClean="0"/>
              <a:t>peering</a:t>
            </a:r>
            <a:endParaRPr lang="sk-SK" dirty="0" smtClean="0"/>
          </a:p>
          <a:p>
            <a:r>
              <a:rPr lang="sk-SK" dirty="0" smtClean="0"/>
              <a:t>Prístupové siete</a:t>
            </a:r>
          </a:p>
          <a:p>
            <a:pPr lvl="1"/>
            <a:r>
              <a:rPr lang="sk-SK" dirty="0" smtClean="0"/>
              <a:t>prepojujú miesta, kde končí sieť poskytovateľa a miesta, kde sa nachádza zákazník </a:t>
            </a:r>
          </a:p>
          <a:p>
            <a:pPr lvl="1"/>
            <a:r>
              <a:rPr lang="sk-SK" dirty="0" smtClean="0"/>
              <a:t>prekonávajú tzv. poslednú míľu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071678"/>
            <a:ext cx="147637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Rozdelenie sietí podľa veľkosti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Pôvodne sa k ISP (</a:t>
            </a:r>
            <a:r>
              <a:rPr lang="en-US" dirty="0" smtClean="0"/>
              <a:t>Internet service provider</a:t>
            </a:r>
            <a:r>
              <a:rPr lang="sk-SK" dirty="0" smtClean="0"/>
              <a:t>) pripojovali jednotlivé počítače. V súčasnosti sa pripájajú siete.</a:t>
            </a:r>
          </a:p>
          <a:p>
            <a:endParaRPr lang="sk-SK" dirty="0" smtClean="0"/>
          </a:p>
          <a:p>
            <a:pPr lvl="1"/>
            <a:r>
              <a:rPr lang="sk-SK" dirty="0" smtClean="0"/>
              <a:t>NAN (</a:t>
            </a:r>
            <a:r>
              <a:rPr lang="en-US" dirty="0" smtClean="0"/>
              <a:t>Neighborhood</a:t>
            </a:r>
            <a:r>
              <a:rPr lang="sk-SK" dirty="0" smtClean="0"/>
              <a:t> </a:t>
            </a:r>
            <a:r>
              <a:rPr lang="en-US" dirty="0" smtClean="0"/>
              <a:t>Area Network</a:t>
            </a:r>
            <a:r>
              <a:rPr lang="sk-SK" dirty="0" smtClean="0"/>
              <a:t>) susedská sieť</a:t>
            </a:r>
          </a:p>
          <a:p>
            <a:pPr lvl="1"/>
            <a:r>
              <a:rPr lang="sk-SK" dirty="0" smtClean="0"/>
              <a:t>Siete školské, firemné, domáce, úradov</a:t>
            </a:r>
          </a:p>
          <a:p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Delenie intranet - extranet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intranet  - sieť  pre vnútorné potreby organizácie</a:t>
            </a:r>
          </a:p>
          <a:p>
            <a:pPr lvl="1"/>
            <a:r>
              <a:rPr lang="sk-SK" dirty="0" smtClean="0"/>
              <a:t>neslúži k externým aktivitám</a:t>
            </a:r>
          </a:p>
          <a:p>
            <a:pPr lvl="1"/>
            <a:r>
              <a:rPr lang="sk-SK" dirty="0" smtClean="0"/>
              <a:t>využitie Internetových technológií (TCP/IP)</a:t>
            </a:r>
          </a:p>
          <a:p>
            <a:pPr lvl="1"/>
            <a:r>
              <a:rPr lang="sk-SK" dirty="0" smtClean="0"/>
              <a:t>využitie Internetových služieb (hlavne WWW) pre interné informačné systémy, zdieľanie informácií, </a:t>
            </a:r>
          </a:p>
          <a:p>
            <a:pPr lvl="1"/>
            <a:r>
              <a:rPr lang="sk-SK" dirty="0" smtClean="0"/>
              <a:t>typické aplikácie: email, adresár, plánovanie, zdieľanie dokumentov,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Delenie intranet - extranet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extranet - sieť  pre vonkajšie potreby organizácie</a:t>
            </a:r>
          </a:p>
          <a:p>
            <a:pPr lvl="1"/>
            <a:r>
              <a:rPr lang="sk-SK" dirty="0" smtClean="0"/>
              <a:t>prezentácia firmy smerom von,</a:t>
            </a:r>
          </a:p>
          <a:p>
            <a:pPr lvl="1"/>
            <a:r>
              <a:rPr lang="sk-SK" dirty="0" smtClean="0"/>
              <a:t>marketing a reklama,</a:t>
            </a:r>
          </a:p>
          <a:p>
            <a:pPr lvl="1"/>
            <a:r>
              <a:rPr lang="sk-SK" dirty="0" smtClean="0"/>
              <a:t>súčinnosť externých subjektov</a:t>
            </a:r>
          </a:p>
          <a:p>
            <a:pPr lvl="1"/>
            <a:r>
              <a:rPr lang="sk-SK" dirty="0" smtClean="0"/>
              <a:t>podpora zákazníkom</a:t>
            </a:r>
          </a:p>
          <a:p>
            <a:pPr lvl="1"/>
            <a:r>
              <a:rPr lang="sk-SK" dirty="0" smtClean="0"/>
              <a:t>využitie Internetových technológií (TCP/IP)</a:t>
            </a:r>
          </a:p>
          <a:p>
            <a:pPr lvl="1"/>
            <a:r>
              <a:rPr lang="sk-SK" dirty="0" smtClean="0"/>
              <a:t>využitie Internetových služieb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Delenie podľa úlohy uzlov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sieť serverového typu</a:t>
            </a:r>
          </a:p>
          <a:p>
            <a:pPr lvl="1"/>
            <a:r>
              <a:rPr lang="sk-SK" dirty="0" smtClean="0"/>
              <a:t>zdroje siete (dáta, aplikácie, súbory, periférie) sú sústredené na centrálnom mieste (server) a odtiaľ sú zdieľané</a:t>
            </a:r>
          </a:p>
          <a:p>
            <a:endParaRPr lang="sk-SK" dirty="0" smtClean="0"/>
          </a:p>
          <a:p>
            <a:r>
              <a:rPr lang="sk-SK" dirty="0" smtClean="0"/>
              <a:t>sieť peer-to-peer</a:t>
            </a:r>
          </a:p>
          <a:p>
            <a:pPr lvl="1"/>
            <a:r>
              <a:rPr lang="sk-SK" dirty="0" smtClean="0"/>
              <a:t>zdroje siete sú zdieľané bez ich sústredenia na jedno miesto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Rozdelenie sietí podľa vlastníctva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Privátne, </a:t>
            </a:r>
          </a:p>
          <a:p>
            <a:r>
              <a:rPr lang="sk-SK" dirty="0" smtClean="0"/>
              <a:t>verejné, </a:t>
            </a:r>
          </a:p>
          <a:p>
            <a:r>
              <a:rPr lang="sk-SK" dirty="0" err="1" smtClean="0"/>
              <a:t>poloprivátne</a:t>
            </a:r>
            <a:r>
              <a:rPr lang="sk-SK" dirty="0" smtClean="0"/>
              <a:t>,</a:t>
            </a:r>
          </a:p>
          <a:p>
            <a:r>
              <a:rPr lang="sk-SK" dirty="0" smtClean="0"/>
              <a:t>virtuálne privátne siete (VPN, </a:t>
            </a:r>
            <a:r>
              <a:rPr lang="sk-SK" dirty="0" err="1" smtClean="0"/>
              <a:t>Virtual</a:t>
            </a:r>
            <a:r>
              <a:rPr lang="sk-SK" dirty="0" smtClean="0"/>
              <a:t> </a:t>
            </a:r>
            <a:r>
              <a:rPr lang="sk-SK" dirty="0" err="1" smtClean="0"/>
              <a:t>Private</a:t>
            </a:r>
            <a:r>
              <a:rPr lang="sk-SK" dirty="0" smtClean="0"/>
              <a:t> </a:t>
            </a:r>
            <a:r>
              <a:rPr lang="sk-SK" dirty="0" err="1" smtClean="0"/>
              <a:t>Network</a:t>
            </a:r>
            <a:r>
              <a:rPr lang="sk-SK" dirty="0" smtClean="0"/>
              <a:t>).</a:t>
            </a:r>
          </a:p>
          <a:p>
            <a:endParaRPr lang="sk-SK" dirty="0" smtClean="0"/>
          </a:p>
          <a:p>
            <a:r>
              <a:rPr lang="sk-SK" dirty="0" smtClean="0"/>
              <a:t>Rozlišujeme kto sieť </a:t>
            </a:r>
            <a:r>
              <a:rPr lang="sk-SK" b="1" dirty="0" smtClean="0"/>
              <a:t>používa</a:t>
            </a:r>
            <a:r>
              <a:rPr lang="sk-SK" dirty="0" smtClean="0"/>
              <a:t>, </a:t>
            </a:r>
            <a:r>
              <a:rPr lang="sk-SK" b="1" dirty="0" smtClean="0"/>
              <a:t>vlastní</a:t>
            </a:r>
            <a:r>
              <a:rPr lang="sk-SK" dirty="0" smtClean="0"/>
              <a:t> a </a:t>
            </a:r>
            <a:r>
              <a:rPr lang="sk-SK" b="1" dirty="0" smtClean="0"/>
              <a:t>prevádzkuje</a:t>
            </a:r>
            <a:r>
              <a:rPr lang="sk-SK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Rozdelenie sietí podľa vlastníctva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Privátne siete vlastní, používa aj prevádzkuje jeden subjekt. Sú to hlavne LAN.</a:t>
            </a:r>
          </a:p>
          <a:p>
            <a:r>
              <a:rPr lang="sk-SK" dirty="0" smtClean="0"/>
              <a:t>Verejné (dátové) siete vlastní a prevádzkuje subjekt, ktorý ich nevyužíva.</a:t>
            </a:r>
          </a:p>
          <a:p>
            <a:pPr lvl="1"/>
            <a:r>
              <a:rPr lang="sk-SK" dirty="0" smtClean="0"/>
              <a:t>Služby sú komerčne ponúkané ľubovoľnému záujemcovi.</a:t>
            </a:r>
          </a:p>
          <a:p>
            <a:r>
              <a:rPr lang="sk-SK" dirty="0" err="1" smtClean="0"/>
              <a:t>Poloprivátna</a:t>
            </a:r>
            <a:r>
              <a:rPr lang="sk-SK" dirty="0" smtClean="0"/>
              <a:t> sieť – vlastník siete je hlavný používateľ, nevyužitú kapacitu ponúka.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Rozdelenie sietí podľa vlastníctva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k-SK" b="1" dirty="0" smtClean="0"/>
              <a:t>VPN</a:t>
            </a:r>
          </a:p>
          <a:p>
            <a:r>
              <a:rPr lang="sk-SK" dirty="0" smtClean="0"/>
              <a:t>je samostatnou podsieťou (súčasťou) inej siete</a:t>
            </a:r>
          </a:p>
          <a:p>
            <a:pPr lvl="1"/>
            <a:r>
              <a:rPr lang="sk-SK" dirty="0" smtClean="0"/>
              <a:t>typicky verejnej dátové siete</a:t>
            </a:r>
          </a:p>
          <a:p>
            <a:r>
              <a:rPr lang="sk-SK" dirty="0" smtClean="0"/>
              <a:t>z pohľadu používateľa je to samostatná sieť</a:t>
            </a:r>
          </a:p>
          <a:p>
            <a:pPr lvl="1"/>
            <a:r>
              <a:rPr lang="sk-SK" dirty="0" smtClean="0"/>
              <a:t>samostatný adresný priestor, prístup k uzlom mimo VPN len cez bránu, + napr. telefonovanie v rámci VPN zdarma</a:t>
            </a:r>
          </a:p>
          <a:p>
            <a:r>
              <a:rPr lang="sk-SK" dirty="0" smtClean="0"/>
              <a:t>Prečo VPN? </a:t>
            </a:r>
          </a:p>
          <a:p>
            <a:pPr lvl="1"/>
            <a:r>
              <a:rPr lang="sk-SK" dirty="0" smtClean="0"/>
              <a:t>používateľ chce vlastnú sieť, ale nevyplatí sa mu ju budovať alebo prevádzkovať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0174"/>
            <a:ext cx="8829675" cy="5134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Rozdelenie sietí podľa vlastníctva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5082809"/>
          </a:xfrm>
        </p:spPr>
        <p:txBody>
          <a:bodyPr>
            <a:normAutofit/>
          </a:bodyPr>
          <a:lstStyle/>
          <a:p>
            <a:r>
              <a:rPr lang="sk-SK" dirty="0" smtClean="0"/>
              <a:t>VPN                                                    </a:t>
            </a:r>
            <a:r>
              <a:rPr lang="sk-SK" sz="900" dirty="0" smtClean="0"/>
              <a:t>http://www.diyixian.com/images/VPN_diagram_full.jpg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pPr lvl="7"/>
            <a:endParaRPr lang="sk-SK" dirty="0" smtClean="0"/>
          </a:p>
          <a:p>
            <a:pPr lvl="7">
              <a:spcBef>
                <a:spcPts val="0"/>
              </a:spcBef>
            </a:pPr>
            <a:endParaRPr lang="sk-SK" dirty="0" smtClean="0"/>
          </a:p>
          <a:p>
            <a:pPr lvl="7">
              <a:spcBef>
                <a:spcPts val="0"/>
              </a:spcBef>
              <a:buNone/>
            </a:pPr>
            <a:r>
              <a:rPr lang="sk-SK" dirty="0" smtClean="0"/>
              <a:t>                                                                    </a:t>
            </a:r>
            <a:r>
              <a:rPr lang="en-US" b="1" dirty="0" smtClean="0"/>
              <a:t>international private leased circuit</a:t>
            </a:r>
            <a:r>
              <a:rPr lang="en-US" dirty="0" smtClean="0"/>
              <a:t> 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Rozdelenie sietí podľa vlastníctva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5082809"/>
          </a:xfrm>
        </p:spPr>
        <p:txBody>
          <a:bodyPr>
            <a:normAutofit/>
          </a:bodyPr>
          <a:lstStyle/>
          <a:p>
            <a:r>
              <a:rPr lang="sk-SK" dirty="0" smtClean="0"/>
              <a:t>Výhody VPN: </a:t>
            </a:r>
          </a:p>
          <a:p>
            <a:pPr lvl="1"/>
            <a:r>
              <a:rPr lang="sk-SK" dirty="0" smtClean="0"/>
              <a:t>ekonomický efekt, lacnejšie než (skutočná) privátna sieť</a:t>
            </a:r>
          </a:p>
          <a:p>
            <a:pPr lvl="1"/>
            <a:r>
              <a:rPr lang="sk-SK" dirty="0" smtClean="0"/>
              <a:t>ľahšie sa udržuje a spravuje (stará sa o to prevádzkovateľ  VPN)</a:t>
            </a:r>
          </a:p>
          <a:p>
            <a:pPr lvl="1"/>
            <a:r>
              <a:rPr lang="sk-SK" dirty="0" smtClean="0"/>
              <a:t>efekt vlastnej siete – vlastné adresy, vlastné pravidla komunikácie …)</a:t>
            </a:r>
          </a:p>
          <a:p>
            <a:pPr lvl="1"/>
            <a:r>
              <a:rPr lang="sk-SK" dirty="0" smtClean="0"/>
              <a:t>bezpečnosť -autentizácia používateľa, zabezpečená integrita a dôvernosť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Taxonometria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Taxonometria – klasifikácia, systematické rozdelenie do skupín podľa rôznych kritérií</a:t>
            </a:r>
          </a:p>
          <a:p>
            <a:endParaRPr lang="sk-SK" dirty="0" smtClean="0"/>
          </a:p>
          <a:p>
            <a:r>
              <a:rPr lang="sk-SK" dirty="0" smtClean="0"/>
              <a:t>Kritéria nemusia byť vzájomne disjunktné –jeden objekt môže patriť (podľa rôznych kritérií) do rôznych skupín.</a:t>
            </a:r>
          </a:p>
          <a:p>
            <a:endParaRPr lang="sk-SK" dirty="0" smtClean="0"/>
          </a:p>
          <a:p>
            <a:r>
              <a:rPr lang="sk-SK" dirty="0" smtClean="0"/>
              <a:t>Napr.: Rozdelenie koláčov podľa ceny, podľa veľkosti.</a:t>
            </a:r>
          </a:p>
        </p:txBody>
      </p:sp>
    </p:spTree>
    <p:extLst>
      <p:ext uri="{BB962C8B-B14F-4D97-AF65-F5344CB8AC3E}">
        <p14:creationId xmlns:p14="http://schemas.microsoft.com/office/powerpoint/2010/main" val="9164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Rozdelenie sietí podľa topológie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5191"/>
            <a:ext cx="4471990" cy="4625609"/>
          </a:xfrm>
        </p:spPr>
        <p:txBody>
          <a:bodyPr>
            <a:normAutofit/>
          </a:bodyPr>
          <a:lstStyle/>
          <a:p>
            <a:r>
              <a:rPr lang="sk-SK" b="1" dirty="0" smtClean="0"/>
              <a:t>zbernica </a:t>
            </a:r>
          </a:p>
          <a:p>
            <a:endParaRPr lang="sk-SK" b="1" dirty="0" smtClean="0"/>
          </a:p>
          <a:p>
            <a:endParaRPr lang="sk-SK" b="1" dirty="0" smtClean="0"/>
          </a:p>
          <a:p>
            <a:r>
              <a:rPr lang="sk-SK" b="1" dirty="0" smtClean="0"/>
              <a:t>hviezda</a:t>
            </a:r>
          </a:p>
          <a:p>
            <a:endParaRPr lang="sk-SK" b="1" dirty="0" smtClean="0"/>
          </a:p>
          <a:p>
            <a:endParaRPr lang="sk-SK" b="1" dirty="0" smtClean="0"/>
          </a:p>
          <a:p>
            <a:r>
              <a:rPr lang="sk-SK" b="1" dirty="0" smtClean="0"/>
              <a:t>strom</a:t>
            </a:r>
            <a:endParaRPr lang="sk-SK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643050"/>
            <a:ext cx="2133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3000372"/>
            <a:ext cx="144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4429132"/>
            <a:ext cx="596265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BlokTextu 10"/>
          <p:cNvSpPr txBox="1"/>
          <p:nvPr/>
        </p:nvSpPr>
        <p:spPr>
          <a:xfrm>
            <a:off x="4857752" y="1785926"/>
            <a:ext cx="2143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3200" b="1" dirty="0" smtClean="0"/>
          </a:p>
          <a:p>
            <a:endParaRPr lang="sk-SK" sz="3200" b="1" dirty="0" smtClean="0"/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sk-SK" sz="3200" b="1" dirty="0" smtClean="0"/>
              <a:t> kruh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2285992"/>
            <a:ext cx="14954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Rozdelenie sietí podľa média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97081"/>
          </a:xfrm>
        </p:spPr>
        <p:txBody>
          <a:bodyPr>
            <a:normAutofit/>
          </a:bodyPr>
          <a:lstStyle/>
          <a:p>
            <a:r>
              <a:rPr lang="sk-SK" dirty="0" smtClean="0"/>
              <a:t>Realizácia spojenia</a:t>
            </a:r>
          </a:p>
          <a:p>
            <a:pPr lvl="1"/>
            <a:r>
              <a:rPr lang="sk-SK" dirty="0" smtClean="0"/>
              <a:t>Elektrickým spojením,</a:t>
            </a:r>
          </a:p>
          <a:p>
            <a:pPr lvl="1"/>
            <a:r>
              <a:rPr lang="sk-SK" dirty="0" smtClean="0"/>
              <a:t>optickým spojením,</a:t>
            </a:r>
          </a:p>
          <a:p>
            <a:pPr lvl="1"/>
            <a:r>
              <a:rPr lang="sk-SK" dirty="0" smtClean="0"/>
              <a:t>elektromagnetickým spojením.</a:t>
            </a:r>
          </a:p>
          <a:p>
            <a:endParaRPr lang="sk-SK" dirty="0" smtClean="0"/>
          </a:p>
          <a:p>
            <a:r>
              <a:rPr lang="sk-SK" dirty="0" smtClean="0"/>
              <a:t>Prenosové média:</a:t>
            </a:r>
          </a:p>
          <a:p>
            <a:pPr lvl="1"/>
            <a:r>
              <a:rPr lang="sk-SK" dirty="0" smtClean="0"/>
              <a:t>metalické, </a:t>
            </a:r>
          </a:p>
          <a:p>
            <a:pPr lvl="1"/>
            <a:r>
              <a:rPr lang="sk-SK" dirty="0" smtClean="0"/>
              <a:t>optické, </a:t>
            </a:r>
          </a:p>
          <a:p>
            <a:pPr lvl="1"/>
            <a:r>
              <a:rPr lang="sk-SK" smtClean="0"/>
              <a:t>bezdrôtové</a:t>
            </a:r>
            <a:r>
              <a:rPr lang="sk-SK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686800" cy="1252728"/>
          </a:xfrm>
        </p:spPr>
        <p:txBody>
          <a:bodyPr>
            <a:normAutofit/>
          </a:bodyPr>
          <a:lstStyle/>
          <a:p>
            <a:r>
              <a:rPr lang="sk-SK" dirty="0" smtClean="0"/>
              <a:t>Spojovaný </a:t>
            </a:r>
            <a:r>
              <a:rPr lang="sk-SK" dirty="0" err="1" smtClean="0"/>
              <a:t>vs</a:t>
            </a:r>
            <a:r>
              <a:rPr lang="sk-SK" dirty="0" smtClean="0"/>
              <a:t> nespojovaný prenos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5191"/>
            <a:ext cx="8543956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3600" b="1" dirty="0" smtClean="0"/>
              <a:t>Spojovaný prenos</a:t>
            </a:r>
            <a:r>
              <a:rPr lang="sk-SK" sz="3600" dirty="0" smtClean="0"/>
              <a:t> </a:t>
            </a:r>
          </a:p>
          <a:p>
            <a:r>
              <a:rPr lang="sk-SK" dirty="0" smtClean="0"/>
              <a:t>Uzly nadviažu spojenie</a:t>
            </a:r>
          </a:p>
          <a:p>
            <a:pPr lvl="1"/>
            <a:r>
              <a:rPr lang="sk-SK" dirty="0" smtClean="0"/>
              <a:t>Dohodnú sa na parametroch  komunikácie,</a:t>
            </a:r>
          </a:p>
          <a:p>
            <a:pPr lvl="1"/>
            <a:r>
              <a:rPr lang="sk-SK" dirty="0" smtClean="0"/>
              <a:t>je nájdená a trasa prenosu,</a:t>
            </a:r>
          </a:p>
          <a:p>
            <a:pPr lvl="1"/>
            <a:r>
              <a:rPr lang="sk-SK" dirty="0" smtClean="0"/>
              <a:t>môžu byť pridelené zdroje, napr. prenosová kapacita. </a:t>
            </a:r>
          </a:p>
          <a:p>
            <a:r>
              <a:rPr lang="sk-SK" dirty="0" smtClean="0"/>
              <a:t>Prebieha vlastná komunikácia</a:t>
            </a:r>
          </a:p>
          <a:p>
            <a:r>
              <a:rPr lang="sk-SK" dirty="0" smtClean="0"/>
              <a:t>Na konci sa spojenie ukončí</a:t>
            </a:r>
          </a:p>
          <a:p>
            <a:pPr lvl="1"/>
            <a:r>
              <a:rPr lang="sk-SK" dirty="0" smtClean="0"/>
              <a:t>vrátiť pridelené zdroje, zrušiť vytýčenú trasu,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686800" cy="1252728"/>
          </a:xfrm>
        </p:spPr>
        <p:txBody>
          <a:bodyPr>
            <a:normAutofit/>
          </a:bodyPr>
          <a:lstStyle/>
          <a:p>
            <a:r>
              <a:rPr lang="sk-SK" dirty="0" smtClean="0"/>
              <a:t>Spojovaný </a:t>
            </a:r>
            <a:r>
              <a:rPr lang="sk-SK" dirty="0" err="1" smtClean="0"/>
              <a:t>vs</a:t>
            </a:r>
            <a:r>
              <a:rPr lang="sk-SK" dirty="0" smtClean="0"/>
              <a:t> nespojovaný prenos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00175"/>
            <a:ext cx="8686800" cy="535782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sk-SK" sz="9000" b="1" dirty="0" err="1" smtClean="0"/>
              <a:t>Nepojovaný</a:t>
            </a:r>
            <a:r>
              <a:rPr lang="sk-SK" sz="9000" b="1" dirty="0" smtClean="0"/>
              <a:t> prenos</a:t>
            </a:r>
            <a:r>
              <a:rPr lang="sk-SK" sz="90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sk-SK" sz="8000" dirty="0" smtClean="0"/>
              <a:t>Strany medzi sebou nenadväzujú spojenie, </a:t>
            </a:r>
          </a:p>
          <a:p>
            <a:pPr lvl="1"/>
            <a:r>
              <a:rPr lang="sk-SK" sz="6900" dirty="0" smtClean="0"/>
              <a:t>neoveruje sa, či  druhá strana existuje ani či chce komunikovať, </a:t>
            </a:r>
          </a:p>
          <a:p>
            <a:pPr lvl="1"/>
            <a:r>
              <a:rPr lang="sk-SK" sz="6900" dirty="0" smtClean="0"/>
              <a:t>nehľadá sa trasa po ktorej bude prebiehať komunikácia.</a:t>
            </a:r>
          </a:p>
          <a:p>
            <a:pPr>
              <a:spcBef>
                <a:spcPts val="600"/>
              </a:spcBef>
            </a:pPr>
            <a:r>
              <a:rPr lang="sk-SK" sz="8000" dirty="0" smtClean="0"/>
              <a:t>Komunikácia prebieha pomocou zasielania samostatných správ (datagramov)</a:t>
            </a:r>
          </a:p>
          <a:p>
            <a:pPr lvl="1"/>
            <a:r>
              <a:rPr lang="sk-SK" sz="6900" dirty="0" smtClean="0"/>
              <a:t>každý datagram je prenášaný samostatne,</a:t>
            </a:r>
          </a:p>
          <a:p>
            <a:pPr lvl="1"/>
            <a:r>
              <a:rPr lang="sk-SK" sz="6900" dirty="0" smtClean="0"/>
              <a:t>vhodná trasa je hľadaná vždy znovu.</a:t>
            </a:r>
          </a:p>
          <a:p>
            <a:pPr>
              <a:spcBef>
                <a:spcPts val="600"/>
              </a:spcBef>
            </a:pPr>
            <a:r>
              <a:rPr lang="sk-SK" sz="8000" dirty="0" smtClean="0"/>
              <a:t>Na konci nie je potrebné nič ukončovať.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686800" cy="1252728"/>
          </a:xfrm>
        </p:spPr>
        <p:txBody>
          <a:bodyPr>
            <a:normAutofit/>
          </a:bodyPr>
          <a:lstStyle/>
          <a:p>
            <a:r>
              <a:rPr lang="sk-SK" dirty="0" smtClean="0"/>
              <a:t>Spoľahlivý </a:t>
            </a:r>
            <a:r>
              <a:rPr lang="sk-SK" dirty="0" err="1" smtClean="0"/>
              <a:t>vs</a:t>
            </a:r>
            <a:r>
              <a:rPr lang="sk-SK" dirty="0" smtClean="0"/>
              <a:t> nespoľahlivý prenos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Prenos nie je nikdy ideálny.</a:t>
            </a:r>
          </a:p>
          <a:p>
            <a:r>
              <a:rPr lang="sk-SK" dirty="0" smtClean="0"/>
              <a:t>Ak dôjde k chybe, kto sa má postarať o nápravu? </a:t>
            </a:r>
          </a:p>
          <a:p>
            <a:endParaRPr lang="sk-SK" dirty="0" smtClean="0"/>
          </a:p>
          <a:p>
            <a:r>
              <a:rPr lang="sk-SK" b="1" dirty="0" smtClean="0"/>
              <a:t>Spoľahlivý prenos </a:t>
            </a:r>
            <a:r>
              <a:rPr lang="sk-SK" dirty="0" smtClean="0"/>
              <a:t>-ten, kto dáta prenáša, musí sa postarať o nápravu–vyžaduje to:</a:t>
            </a:r>
          </a:p>
          <a:p>
            <a:pPr lvl="1"/>
            <a:r>
              <a:rPr lang="sk-SK" dirty="0" smtClean="0"/>
              <a:t>rozpoznať, že k chybe došlo (detekcia chýb),</a:t>
            </a:r>
          </a:p>
          <a:p>
            <a:pPr lvl="1"/>
            <a:r>
              <a:rPr lang="sk-SK" dirty="0" smtClean="0"/>
              <a:t>vyžiadať si opakovanie prenosu (vhodné potvrdzovanie).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686800" cy="1252728"/>
          </a:xfrm>
        </p:spPr>
        <p:txBody>
          <a:bodyPr>
            <a:normAutofit/>
          </a:bodyPr>
          <a:lstStyle/>
          <a:p>
            <a:r>
              <a:rPr lang="sk-SK" dirty="0" smtClean="0"/>
              <a:t>Spoľahlivý </a:t>
            </a:r>
            <a:r>
              <a:rPr lang="sk-SK" dirty="0" err="1" smtClean="0"/>
              <a:t>vs</a:t>
            </a:r>
            <a:r>
              <a:rPr lang="sk-SK" dirty="0" smtClean="0"/>
              <a:t> nespoľahlivý prenos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 smtClean="0"/>
              <a:t>Nespoľahlivý prenos  </a:t>
            </a:r>
          </a:p>
          <a:p>
            <a:pPr lvl="1"/>
            <a:r>
              <a:rPr lang="sk-SK" sz="3000" dirty="0" smtClean="0"/>
              <a:t>Poškodené dáta sa zahodia a pokračuje sa ďalej.</a:t>
            </a:r>
            <a:endParaRPr lang="sk-SK" dirty="0" smtClean="0"/>
          </a:p>
          <a:p>
            <a:r>
              <a:rPr lang="sk-SK" sz="3500" dirty="0" smtClean="0"/>
              <a:t>Načo je taký prenos?</a:t>
            </a:r>
          </a:p>
          <a:p>
            <a:r>
              <a:rPr lang="sk-SK" sz="3500" dirty="0" smtClean="0"/>
              <a:t>Zabezpečenie spoľahlivosti má negatívny dopad  </a:t>
            </a:r>
          </a:p>
          <a:p>
            <a:pPr lvl="1"/>
            <a:r>
              <a:rPr lang="sk-SK" sz="3000" dirty="0" smtClean="0"/>
              <a:t>na výpočtovú a prenosovú kapacitu a</a:t>
            </a:r>
          </a:p>
          <a:p>
            <a:pPr lvl="1"/>
            <a:r>
              <a:rPr lang="sk-SK" sz="3000" dirty="0" smtClean="0"/>
              <a:t>znižuje pravidelnosť doručovania dát.</a:t>
            </a:r>
          </a:p>
          <a:p>
            <a:r>
              <a:rPr lang="sk-SK" sz="3500" dirty="0" smtClean="0"/>
              <a:t>Niektorým aplikáciám vadí menej občasný výpadok dát ako nerovnomernosť v doručovaní</a:t>
            </a:r>
            <a:r>
              <a:rPr lang="sk-SK" dirty="0" smtClean="0"/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effort</a:t>
            </a:r>
            <a:r>
              <a:rPr lang="sk-SK" dirty="0" smtClean="0"/>
              <a:t>  </a:t>
            </a:r>
            <a:r>
              <a:rPr lang="sk-SK" dirty="0" err="1" smtClean="0"/>
              <a:t>vs</a:t>
            </a:r>
            <a:r>
              <a:rPr lang="sk-SK" dirty="0" smtClean="0"/>
              <a:t>  QoS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Best effort</a:t>
            </a:r>
            <a:r>
              <a:rPr lang="sk-SK" b="1" dirty="0" smtClean="0"/>
              <a:t> </a:t>
            </a:r>
            <a:r>
              <a:rPr lang="sk-SK" dirty="0" smtClean="0"/>
              <a:t>- prenos má negarantovaný charakter</a:t>
            </a:r>
          </a:p>
          <a:p>
            <a:pPr lvl="1"/>
            <a:r>
              <a:rPr lang="sk-SK" dirty="0" smtClean="0"/>
              <a:t>sieť sa snaží vyhovieť všetkým požiadavkám na prenos, pokiaľ  jej zdroje stačia,</a:t>
            </a:r>
          </a:p>
          <a:p>
            <a:pPr lvl="1"/>
            <a:r>
              <a:rPr lang="sk-SK" dirty="0" smtClean="0"/>
              <a:t>ak zdroje nestačia, tak sú požiadavky krátené  všetky rovnako. </a:t>
            </a:r>
            <a:endParaRPr lang="sk-SK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effort</a:t>
            </a:r>
            <a:r>
              <a:rPr lang="sk-SK" dirty="0" smtClean="0"/>
              <a:t>  </a:t>
            </a:r>
            <a:r>
              <a:rPr lang="sk-SK" dirty="0" err="1" smtClean="0"/>
              <a:t>vs</a:t>
            </a:r>
            <a:r>
              <a:rPr lang="sk-SK" dirty="0" smtClean="0"/>
              <a:t>  QoS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QoS</a:t>
            </a:r>
            <a:r>
              <a:rPr lang="sk-SK" dirty="0" smtClean="0"/>
              <a:t> (</a:t>
            </a:r>
            <a:r>
              <a:rPr lang="en-US" dirty="0" smtClean="0"/>
              <a:t>Quality of Service</a:t>
            </a:r>
            <a:r>
              <a:rPr lang="sk-SK" dirty="0" smtClean="0"/>
              <a:t>) – prenosová sieť dokáže </a:t>
            </a:r>
          </a:p>
          <a:p>
            <a:pPr lvl="1"/>
            <a:r>
              <a:rPr lang="sk-SK" dirty="0" smtClean="0"/>
              <a:t>rozlišovať medzi jednotlivými prenosmi a</a:t>
            </a:r>
          </a:p>
          <a:p>
            <a:pPr lvl="1"/>
            <a:r>
              <a:rPr lang="sk-SK" dirty="0" smtClean="0"/>
              <a:t> poskytovať im rôznu kvalitu prenosu.</a:t>
            </a:r>
            <a:endParaRPr lang="sk-SK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effort</a:t>
            </a:r>
            <a:r>
              <a:rPr lang="sk-SK" dirty="0" smtClean="0"/>
              <a:t>  </a:t>
            </a:r>
            <a:r>
              <a:rPr lang="sk-SK" dirty="0" err="1" smtClean="0"/>
              <a:t>vs</a:t>
            </a:r>
            <a:r>
              <a:rPr lang="sk-SK" dirty="0" smtClean="0"/>
              <a:t>  QoS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QoS </a:t>
            </a:r>
            <a:r>
              <a:rPr lang="sk-SK" dirty="0" smtClean="0"/>
              <a:t>–rezervácia zdrojov – QoS môže garantovať prenosové parametre</a:t>
            </a:r>
          </a:p>
          <a:p>
            <a:pPr lvl="1"/>
            <a:r>
              <a:rPr lang="sk-SK" dirty="0" smtClean="0"/>
              <a:t>potrebné zdroje sú rezervované len pre daný prenos, nikto iný ich nemôže využívať </a:t>
            </a:r>
          </a:p>
          <a:p>
            <a:endParaRPr lang="sk-SK" dirty="0" smtClean="0"/>
          </a:p>
          <a:p>
            <a:r>
              <a:rPr lang="sk-SK" dirty="0" smtClean="0"/>
              <a:t>QoS - prioritizácia </a:t>
            </a:r>
            <a:endParaRPr lang="sk-SK" dirty="0"/>
          </a:p>
          <a:p>
            <a:pPr lvl="1"/>
            <a:r>
              <a:rPr lang="sk-SK" dirty="0" smtClean="0"/>
              <a:t>niektoré prenosy majú prednosť</a:t>
            </a:r>
            <a:endParaRPr lang="sk-SK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Prepojovanie okruhov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214818"/>
            <a:ext cx="8229600" cy="2185982"/>
          </a:xfrm>
        </p:spPr>
        <p:txBody>
          <a:bodyPr>
            <a:normAutofit/>
          </a:bodyPr>
          <a:lstStyle/>
          <a:p>
            <a:r>
              <a:rPr lang="sk-SK" dirty="0" smtClean="0"/>
              <a:t>Z celkovej dostupnej prenosovej kapacity sa pridelí toľko, o koľko komunikujúce strany požiadajú.</a:t>
            </a:r>
          </a:p>
          <a:p>
            <a:endParaRPr lang="sk-S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643050"/>
            <a:ext cx="781208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Čo je sieť</a:t>
            </a:r>
            <a:r>
              <a:rPr lang="sk-SK" dirty="0" smtClean="0"/>
              <a:t>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V</a:t>
            </a:r>
            <a:r>
              <a:rPr lang="sk-SK" dirty="0" smtClean="0"/>
              <a:t>šeobecne </a:t>
            </a:r>
          </a:p>
          <a:p>
            <a:pPr lvl="1"/>
            <a:r>
              <a:rPr lang="sk-SK" dirty="0" smtClean="0"/>
              <a:t>množina </a:t>
            </a:r>
            <a:r>
              <a:rPr lang="sk-SK" dirty="0"/>
              <a:t>uzlov </a:t>
            </a:r>
            <a:r>
              <a:rPr lang="sk-SK" dirty="0" smtClean="0"/>
              <a:t>(vecí</a:t>
            </a:r>
            <a:r>
              <a:rPr lang="sk-SK" dirty="0"/>
              <a:t>, </a:t>
            </a:r>
            <a:r>
              <a:rPr lang="sk-SK" dirty="0" smtClean="0"/>
              <a:t>ľudí,...) </a:t>
            </a:r>
            <a:r>
              <a:rPr lang="sk-SK" dirty="0"/>
              <a:t>- poprepájaná komunikačnými </a:t>
            </a:r>
            <a:r>
              <a:rPr lang="sk-SK" dirty="0" smtClean="0"/>
              <a:t>kanálmi (výmena dát)</a:t>
            </a:r>
            <a:endParaRPr lang="sk-SK" dirty="0"/>
          </a:p>
          <a:p>
            <a:endParaRPr lang="sk-SK" dirty="0"/>
          </a:p>
          <a:p>
            <a:r>
              <a:rPr lang="sk-SK" dirty="0"/>
              <a:t>Čo je počítačová sieť?</a:t>
            </a:r>
          </a:p>
          <a:p>
            <a:pPr lvl="1"/>
            <a:r>
              <a:rPr lang="sk-SK" b="1" dirty="0"/>
              <a:t>uzol</a:t>
            </a:r>
            <a:r>
              <a:rPr lang="sk-SK" dirty="0"/>
              <a:t> – </a:t>
            </a:r>
            <a:r>
              <a:rPr lang="sk-SK" dirty="0" err="1"/>
              <a:t>host</a:t>
            </a:r>
            <a:r>
              <a:rPr lang="sk-SK" dirty="0"/>
              <a:t> (hostiteľ), </a:t>
            </a:r>
            <a:r>
              <a:rPr lang="sk-SK" dirty="0" err="1"/>
              <a:t>router</a:t>
            </a:r>
            <a:r>
              <a:rPr lang="sk-SK" dirty="0"/>
              <a:t>, </a:t>
            </a:r>
            <a:r>
              <a:rPr lang="sk-SK" dirty="0" err="1"/>
              <a:t>switch</a:t>
            </a:r>
            <a:endParaRPr lang="sk-SK" dirty="0"/>
          </a:p>
          <a:p>
            <a:pPr lvl="1"/>
            <a:r>
              <a:rPr lang="sk-SK" b="1" dirty="0"/>
              <a:t>komunikačný kanál</a:t>
            </a:r>
            <a:r>
              <a:rPr lang="sk-SK" dirty="0"/>
              <a:t> – káble/vzduch, protokoly</a:t>
            </a:r>
          </a:p>
          <a:p>
            <a:pPr lvl="1"/>
            <a:r>
              <a:rPr lang="sk-SK" b="1" dirty="0"/>
              <a:t>fyzicky</a:t>
            </a:r>
            <a:r>
              <a:rPr lang="sk-SK" dirty="0"/>
              <a:t> – infraštruktúra spájajúca uzly</a:t>
            </a:r>
          </a:p>
          <a:p>
            <a:pPr lvl="1"/>
            <a:r>
              <a:rPr lang="sk-SK" b="1" dirty="0"/>
              <a:t>logicky</a:t>
            </a:r>
            <a:r>
              <a:rPr lang="sk-SK" dirty="0"/>
              <a:t> - prostriedok na výmenu informácií medzi (rôznorodými) </a:t>
            </a:r>
            <a:r>
              <a:rPr lang="sk-SK" dirty="0" smtClean="0"/>
              <a:t>aplikáciami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Prepojovanie okruhov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86312"/>
          </a:xfrm>
        </p:spPr>
        <p:txBody>
          <a:bodyPr>
            <a:normAutofit/>
          </a:bodyPr>
          <a:lstStyle/>
          <a:p>
            <a:r>
              <a:rPr lang="sk-SK" dirty="0" smtClean="0"/>
              <a:t>Pridelená prenosová kapacita je komunikujúcim stranám garantovaná (výlučné použitie) a tiež účtovaná.</a:t>
            </a:r>
          </a:p>
          <a:p>
            <a:r>
              <a:rPr lang="sk-SK" dirty="0" smtClean="0"/>
              <a:t>Dáta sa nikde nezdržujú.</a:t>
            </a:r>
          </a:p>
          <a:p>
            <a:r>
              <a:rPr lang="sk-SK" dirty="0" smtClean="0"/>
              <a:t>Malé a rovnomerné oneskorenie (dopredu odhadnuteľné)</a:t>
            </a:r>
          </a:p>
          <a:p>
            <a:r>
              <a:rPr lang="sk-SK" dirty="0" smtClean="0"/>
              <a:t>Dáta netreba adresovať.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71612"/>
            <a:ext cx="8376205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Prepojovanie </a:t>
            </a:r>
            <a:r>
              <a:rPr lang="sk-SK" dirty="0" err="1" smtClean="0"/>
              <a:t>paketov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357694"/>
            <a:ext cx="8229600" cy="2043106"/>
          </a:xfrm>
        </p:spPr>
        <p:txBody>
          <a:bodyPr>
            <a:normAutofit/>
          </a:bodyPr>
          <a:lstStyle/>
          <a:p>
            <a:r>
              <a:rPr lang="sk-SK" dirty="0" smtClean="0"/>
              <a:t>Prenosová kapacita sa nedelí, využíva sa celá pre všetky komunikujúce strany.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Prepojovanie </a:t>
            </a:r>
            <a:r>
              <a:rPr lang="sk-SK" dirty="0" err="1" smtClean="0"/>
              <a:t>paketov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614874"/>
          </a:xfrm>
        </p:spPr>
        <p:txBody>
          <a:bodyPr>
            <a:normAutofit/>
          </a:bodyPr>
          <a:lstStyle/>
          <a:p>
            <a:r>
              <a:rPr lang="sk-SK" dirty="0" smtClean="0"/>
              <a:t>Používa sa štandardne v počítačových sieťach.</a:t>
            </a:r>
          </a:p>
          <a:p>
            <a:r>
              <a:rPr lang="sk-SK" dirty="0" smtClean="0"/>
              <a:t>Každý </a:t>
            </a:r>
            <a:r>
              <a:rPr lang="sk-SK" dirty="0" err="1" smtClean="0"/>
              <a:t>paket</a:t>
            </a:r>
            <a:r>
              <a:rPr lang="sk-SK" dirty="0" smtClean="0"/>
              <a:t> musí mať adresu odosielateľa a príjemcu.</a:t>
            </a:r>
          </a:p>
          <a:p>
            <a:pPr lvl="1"/>
            <a:r>
              <a:rPr lang="sk-SK" dirty="0" smtClean="0"/>
              <a:t>Je nevýhodné posielať jednotlivé byty = vysoká réžia.</a:t>
            </a:r>
          </a:p>
          <a:p>
            <a:r>
              <a:rPr lang="sk-SK" dirty="0" smtClean="0"/>
              <a:t>Oneskorenie je väčšie než pri prepojovaní okruhov a je nerovnomerné.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Otázky??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Mgr. Bc. Peter Adamko, PhD.</a:t>
            </a:r>
          </a:p>
          <a:p>
            <a:r>
              <a:rPr lang="sk-SK" dirty="0" err="1" smtClean="0"/>
              <a:t>peter.adamko@fpedas.uniza.sk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Funkcie počítačových sietí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Komunikácia</a:t>
            </a:r>
          </a:p>
          <a:p>
            <a:endParaRPr lang="sk-SK" dirty="0" smtClean="0"/>
          </a:p>
          <a:p>
            <a:r>
              <a:rPr lang="sk-SK" dirty="0" err="1" smtClean="0"/>
              <a:t>Zdieľanie</a:t>
            </a:r>
            <a:r>
              <a:rPr lang="sk-SK" dirty="0"/>
              <a:t>:</a:t>
            </a:r>
          </a:p>
          <a:p>
            <a:pPr lvl="1"/>
            <a:r>
              <a:rPr lang="sk-SK" dirty="0"/>
              <a:t>technických prostriedkov siete</a:t>
            </a:r>
          </a:p>
          <a:p>
            <a:pPr lvl="1"/>
            <a:r>
              <a:rPr lang="sk-SK" dirty="0"/>
              <a:t>dát</a:t>
            </a:r>
          </a:p>
          <a:p>
            <a:pPr lvl="1"/>
            <a:r>
              <a:rPr lang="sk-SK" dirty="0"/>
              <a:t>výpočtovej kapacity</a:t>
            </a:r>
          </a:p>
          <a:p>
            <a:r>
              <a:rPr lang="sk-SK" dirty="0" smtClean="0"/>
              <a:t>Terminálový/vzdialený </a:t>
            </a:r>
            <a:r>
              <a:rPr lang="sk-SK" dirty="0"/>
              <a:t>prístup</a:t>
            </a:r>
          </a:p>
          <a:p>
            <a:r>
              <a:rPr lang="sk-SK" dirty="0"/>
              <a:t>Distribuované aplikácie</a:t>
            </a:r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09623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Taxonometria komunikácií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Veľkosť (dosah) siete:</a:t>
            </a:r>
          </a:p>
          <a:p>
            <a:pPr lvl="1"/>
            <a:r>
              <a:rPr lang="sk-SK" dirty="0" smtClean="0"/>
              <a:t>LAN, WAN, MAN, PAN</a:t>
            </a:r>
          </a:p>
          <a:p>
            <a:r>
              <a:rPr lang="sk-SK" dirty="0" smtClean="0"/>
              <a:t>Úloha uzlov:</a:t>
            </a:r>
          </a:p>
          <a:p>
            <a:pPr lvl="1"/>
            <a:r>
              <a:rPr lang="sk-SK" dirty="0" smtClean="0"/>
              <a:t>siete serverového typu, peer-to-peer</a:t>
            </a:r>
          </a:p>
          <a:p>
            <a:r>
              <a:rPr lang="sk-SK" dirty="0" smtClean="0"/>
              <a:t>Použitie prenosových techník:</a:t>
            </a:r>
          </a:p>
          <a:p>
            <a:pPr lvl="1"/>
            <a:r>
              <a:rPr lang="sk-SK" dirty="0" smtClean="0"/>
              <a:t>spojovo a nespojovo orientované, s prepojovaním okruhov, paketov.</a:t>
            </a:r>
          </a:p>
          <a:p>
            <a:r>
              <a:rPr lang="sk-SK" dirty="0" smtClean="0"/>
              <a:t>Vlastnícke vzťahy:</a:t>
            </a:r>
          </a:p>
          <a:p>
            <a:pPr lvl="1"/>
            <a:r>
              <a:rPr lang="sk-SK" dirty="0" smtClean="0"/>
              <a:t>privátne, verejné, virtuálne privátne (VPN).</a:t>
            </a:r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Taxonometria komunikácií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Spôsob použitia:</a:t>
            </a:r>
          </a:p>
          <a:p>
            <a:pPr lvl="1"/>
            <a:r>
              <a:rPr lang="sk-SK" dirty="0" smtClean="0"/>
              <a:t>intranet, extranet. </a:t>
            </a:r>
          </a:p>
          <a:p>
            <a:r>
              <a:rPr lang="sk-SK" dirty="0" smtClean="0"/>
              <a:t>Topológia:</a:t>
            </a:r>
          </a:p>
          <a:p>
            <a:pPr lvl="1"/>
            <a:r>
              <a:rPr lang="sk-SK" dirty="0" smtClean="0"/>
              <a:t>strom, zbernica, kruh, ...</a:t>
            </a:r>
          </a:p>
          <a:p>
            <a:r>
              <a:rPr lang="sk-SK" dirty="0" smtClean="0"/>
              <a:t>Mobilita:</a:t>
            </a:r>
          </a:p>
          <a:p>
            <a:pPr lvl="1"/>
            <a:r>
              <a:rPr lang="sk-SK" dirty="0" smtClean="0"/>
              <a:t>mobilné, pevné.</a:t>
            </a:r>
          </a:p>
          <a:p>
            <a:endParaRPr lang="sk-SK" dirty="0" smtClean="0"/>
          </a:p>
          <a:p>
            <a:r>
              <a:rPr lang="sk-SK" dirty="0" smtClean="0"/>
              <a:t>Určenie, architektúra, pôvod, použité prenosové médium, hospodárenie s kmitočtom,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Rozdelenie sietí podľa veľkosti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LAN - (</a:t>
            </a:r>
            <a:r>
              <a:rPr lang="en-US" dirty="0" smtClean="0"/>
              <a:t>Local Area Network</a:t>
            </a:r>
            <a:r>
              <a:rPr lang="sk-SK" dirty="0" smtClean="0"/>
              <a:t>), lokálna sieť</a:t>
            </a:r>
          </a:p>
          <a:p>
            <a:pPr>
              <a:buNone/>
            </a:pPr>
            <a:r>
              <a:rPr lang="sk-SK" dirty="0" smtClean="0"/>
              <a:t>WAN - (</a:t>
            </a:r>
            <a:r>
              <a:rPr lang="sk-SK" dirty="0" err="1" smtClean="0"/>
              <a:t>Wide</a:t>
            </a:r>
            <a:r>
              <a:rPr lang="sk-SK" dirty="0" smtClean="0"/>
              <a:t> </a:t>
            </a:r>
            <a:r>
              <a:rPr lang="en-US" dirty="0" smtClean="0"/>
              <a:t>Area Network</a:t>
            </a:r>
            <a:r>
              <a:rPr lang="sk-SK" dirty="0" smtClean="0"/>
              <a:t>), rozľahlá sieť </a:t>
            </a:r>
          </a:p>
          <a:p>
            <a:endParaRPr lang="sk-SK" dirty="0" smtClean="0"/>
          </a:p>
          <a:p>
            <a:r>
              <a:rPr lang="sk-SK" dirty="0" smtClean="0"/>
              <a:t>Líšia sa </a:t>
            </a:r>
          </a:p>
          <a:p>
            <a:pPr lvl="1"/>
            <a:r>
              <a:rPr lang="sk-SK" dirty="0" smtClean="0"/>
              <a:t>dosahom, LAN stovky metrov, MAN desiatky km, WAN  tisíce km. Vzdialenosti nie sú presne definované.</a:t>
            </a:r>
          </a:p>
          <a:p>
            <a:pPr lvl="1"/>
            <a:r>
              <a:rPr lang="sk-SK" dirty="0" smtClean="0"/>
              <a:t>oneskorením, vlastníctvom, využitím, dôvodom vzniku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Rozdelenie sietí podľa veľkosti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Rozdiely medzi LAN a WAN sa zmenšujú.</a:t>
            </a:r>
          </a:p>
          <a:p>
            <a:endParaRPr lang="sk-SK" dirty="0" smtClean="0"/>
          </a:p>
          <a:p>
            <a:r>
              <a:rPr lang="sk-SK" dirty="0" smtClean="0"/>
              <a:t>Cieľový stav: Používateľovi bude jedno či pracuje v LAN alebo WAN. Bude mať všade rovnaké možnosti.</a:t>
            </a:r>
          </a:p>
          <a:p>
            <a:endParaRPr lang="sk-SK" dirty="0" smtClean="0"/>
          </a:p>
          <a:p>
            <a:r>
              <a:rPr lang="sk-SK" dirty="0" smtClean="0"/>
              <a:t>MAN (</a:t>
            </a:r>
            <a:r>
              <a:rPr lang="en-US" dirty="0" smtClean="0"/>
              <a:t>Metropolitan Area Networks</a:t>
            </a:r>
            <a:r>
              <a:rPr lang="sk-SK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Rozdelenie sietí podľa veľkosti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PAN (</a:t>
            </a:r>
            <a:r>
              <a:rPr lang="en-US" dirty="0" smtClean="0"/>
              <a:t>Personal</a:t>
            </a:r>
            <a:r>
              <a:rPr lang="sk-SK" dirty="0" smtClean="0"/>
              <a:t> </a:t>
            </a:r>
            <a:r>
              <a:rPr lang="en-US" dirty="0" smtClean="0"/>
              <a:t>Area Network</a:t>
            </a:r>
            <a:r>
              <a:rPr lang="sk-SK" dirty="0" smtClean="0"/>
              <a:t>)</a:t>
            </a:r>
          </a:p>
          <a:p>
            <a:pPr lvl="1"/>
            <a:r>
              <a:rPr lang="sk-SK" dirty="0" smtClean="0"/>
              <a:t>siete na krátku vzdialenosť (metre)</a:t>
            </a:r>
          </a:p>
          <a:p>
            <a:pPr lvl="1"/>
            <a:r>
              <a:rPr lang="sk-SK" dirty="0" smtClean="0"/>
              <a:t>slúžia potrebám jedného používateľa</a:t>
            </a:r>
          </a:p>
          <a:p>
            <a:pPr lvl="1"/>
            <a:r>
              <a:rPr lang="sk-SK" dirty="0" smtClean="0"/>
              <a:t>prepojenie stacionárnych zariadení - počítač s klávesnicou, myšou, tlačiarňou</a:t>
            </a:r>
          </a:p>
          <a:p>
            <a:pPr lvl="1"/>
            <a:r>
              <a:rPr lang="sk-SK" dirty="0" smtClean="0"/>
              <a:t>prepojenie mobilných zariadení - mobilných a bezdrôtových telefónov, </a:t>
            </a:r>
            <a:r>
              <a:rPr lang="sk-SK" dirty="0" err="1" smtClean="0"/>
              <a:t>handsfree</a:t>
            </a:r>
            <a:r>
              <a:rPr lang="sk-SK" dirty="0" smtClean="0"/>
              <a:t>,...</a:t>
            </a:r>
          </a:p>
          <a:p>
            <a:endParaRPr lang="sk-SK" dirty="0" smtClean="0"/>
          </a:p>
          <a:p>
            <a:r>
              <a:rPr lang="sk-SK" dirty="0" smtClean="0"/>
              <a:t>Používa sa Bluetooth, USB, </a:t>
            </a:r>
            <a:r>
              <a:rPr lang="sk-SK" dirty="0" err="1" smtClean="0"/>
              <a:t>IrDA</a:t>
            </a:r>
            <a:r>
              <a:rPr lang="sk-SK" dirty="0" smtClean="0"/>
              <a:t>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1235</TotalTime>
  <Words>1235</Words>
  <Application>Microsoft Office PowerPoint</Application>
  <PresentationFormat>Prezentácia na obrazovke (4:3)</PresentationFormat>
  <Paragraphs>238</Paragraphs>
  <Slides>33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33</vt:i4>
      </vt:variant>
    </vt:vector>
  </HeadingPairs>
  <TitlesOfParts>
    <vt:vector size="34" baseType="lpstr">
      <vt:lpstr>Modul</vt:lpstr>
      <vt:lpstr>Taxonometria počítačových sietí</vt:lpstr>
      <vt:lpstr>Taxonometria</vt:lpstr>
      <vt:lpstr>Čo je sieť?</vt:lpstr>
      <vt:lpstr>Funkcie počítačových sietí</vt:lpstr>
      <vt:lpstr>Taxonometria komunikácií</vt:lpstr>
      <vt:lpstr>Taxonometria komunikácií</vt:lpstr>
      <vt:lpstr>Rozdelenie sietí podľa veľkosti</vt:lpstr>
      <vt:lpstr>Rozdelenie sietí podľa veľkosti</vt:lpstr>
      <vt:lpstr>Rozdelenie sietí podľa veľkosti</vt:lpstr>
      <vt:lpstr>Vnútorná štruktúra WAN</vt:lpstr>
      <vt:lpstr>Rozdelenie sietí podľa veľkosti</vt:lpstr>
      <vt:lpstr>Delenie intranet - extranet</vt:lpstr>
      <vt:lpstr>Delenie intranet - extranet</vt:lpstr>
      <vt:lpstr>Delenie podľa úlohy uzlov</vt:lpstr>
      <vt:lpstr>Rozdelenie sietí podľa vlastníctva</vt:lpstr>
      <vt:lpstr>Rozdelenie sietí podľa vlastníctva</vt:lpstr>
      <vt:lpstr>Rozdelenie sietí podľa vlastníctva</vt:lpstr>
      <vt:lpstr>Rozdelenie sietí podľa vlastníctva</vt:lpstr>
      <vt:lpstr>Rozdelenie sietí podľa vlastníctva</vt:lpstr>
      <vt:lpstr>Rozdelenie sietí podľa topológie</vt:lpstr>
      <vt:lpstr>Rozdelenie sietí podľa média</vt:lpstr>
      <vt:lpstr>Spojovaný vs nespojovaný prenos</vt:lpstr>
      <vt:lpstr>Spojovaný vs nespojovaný prenos</vt:lpstr>
      <vt:lpstr>Spoľahlivý vs nespoľahlivý prenos</vt:lpstr>
      <vt:lpstr>Spoľahlivý vs nespoľahlivý prenos</vt:lpstr>
      <vt:lpstr>Best effort  vs  QoS</vt:lpstr>
      <vt:lpstr>Best effort  vs  QoS</vt:lpstr>
      <vt:lpstr>Best effort  vs  QoS</vt:lpstr>
      <vt:lpstr>Prepojovanie okruhov</vt:lpstr>
      <vt:lpstr>Prepojovanie okruhov</vt:lpstr>
      <vt:lpstr>Prepojovanie paketov</vt:lpstr>
      <vt:lpstr>Prepojovanie paketov</vt:lpstr>
      <vt:lpstr>Ďakujem za pozornosť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2</dc:title>
  <dc:creator>ockinko</dc:creator>
  <cp:lastModifiedBy>ockinko</cp:lastModifiedBy>
  <cp:revision>184</cp:revision>
  <dcterms:created xsi:type="dcterms:W3CDTF">2010-02-17T18:46:40Z</dcterms:created>
  <dcterms:modified xsi:type="dcterms:W3CDTF">2016-02-25T19:14:29Z</dcterms:modified>
</cp:coreProperties>
</file>