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8"/>
  </p:notesMasterIdLst>
  <p:sldIdLst>
    <p:sldId id="256" r:id="rId5"/>
    <p:sldId id="260" r:id="rId6"/>
    <p:sldId id="269" r:id="rId7"/>
    <p:sldId id="270" r:id="rId8"/>
    <p:sldId id="272" r:id="rId9"/>
    <p:sldId id="271" r:id="rId10"/>
    <p:sldId id="273" r:id="rId11"/>
    <p:sldId id="275" r:id="rId12"/>
    <p:sldId id="274" r:id="rId13"/>
    <p:sldId id="277" r:id="rId14"/>
    <p:sldId id="276" r:id="rId15"/>
    <p:sldId id="262" r:id="rId16"/>
    <p:sldId id="268" r:id="rId1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0" autoAdjust="0"/>
  </p:normalViewPr>
  <p:slideViewPr>
    <p:cSldViewPr>
      <p:cViewPr varScale="1">
        <p:scale>
          <a:sx n="80" d="100"/>
          <a:sy n="80" d="100"/>
        </p:scale>
        <p:origin x="152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9949A-FF4B-4DF4-89C1-3CC2BA7B9108}" type="datetimeFigureOut">
              <a:rPr lang="sk-SK" smtClean="0"/>
              <a:pPr/>
              <a:t>21. 3. 2020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8261B-9815-46B5-9C96-49982C9AF14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40083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9318-E2C4-4142-A9D4-8F21C8553950}" type="datetime1">
              <a:rPr lang="sk-SK" smtClean="0"/>
              <a:pPr/>
              <a:t>21. 3. 2020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E0D9-39B7-47B7-932B-ED9F64D08110}" type="datetime1">
              <a:rPr lang="sk-SK" smtClean="0"/>
              <a:pPr/>
              <a:t>21. 3. 2020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6983-E650-4543-A726-B1538AB4674F}" type="datetime1">
              <a:rPr lang="sk-SK" smtClean="0"/>
              <a:pPr/>
              <a:t>21. 3. 2020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7F16-1649-4F9E-A59A-208608B65D1F}" type="datetime1">
              <a:rPr lang="sk-SK" smtClean="0"/>
              <a:pPr/>
              <a:t>21. 3. 2020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7858148" y="6429396"/>
            <a:ext cx="733864" cy="357166"/>
          </a:xfrm>
        </p:spPr>
        <p:txBody>
          <a:bodyPr/>
          <a:lstStyle>
            <a:lvl1pPr>
              <a:defRPr sz="1400"/>
            </a:lvl1pPr>
          </a:lstStyle>
          <a:p>
            <a:fld id="{AEE8F3DC-586D-47BE-AAEA-1ACDC8489052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7" name="BlokTextu 6"/>
          <p:cNvSpPr txBox="1"/>
          <p:nvPr userDrawn="1"/>
        </p:nvSpPr>
        <p:spPr>
          <a:xfrm>
            <a:off x="8501058" y="648866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/</a:t>
            </a:r>
            <a:r>
              <a:rPr lang="sk-SK" sz="1400" dirty="0"/>
              <a:t>13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8A599-C233-419E-AC64-634F5477B13C}" type="datetime1">
              <a:rPr lang="sk-SK" smtClean="0"/>
              <a:pPr/>
              <a:t>21. 3. 2020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F1B4-0768-4C2C-858F-85AC768CC6E2}" type="datetime1">
              <a:rPr lang="sk-SK" smtClean="0"/>
              <a:pPr/>
              <a:t>21. 3. 2020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081-F0A8-4AC0-A436-56E585644A04}" type="datetime1">
              <a:rPr lang="sk-SK" smtClean="0"/>
              <a:pPr/>
              <a:t>21. 3. 2020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501F-0DEF-4261-B89E-47648FA79A45}" type="datetime1">
              <a:rPr lang="sk-SK" smtClean="0"/>
              <a:pPr/>
              <a:t>21. 3. 2020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8EBFF-EA7F-43CB-A03C-988D8F6E59FE}" type="datetime1">
              <a:rPr lang="sk-SK" smtClean="0"/>
              <a:pPr/>
              <a:t>21. 3. 2020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5AC-F453-4066-BF16-D334C09DA127}" type="datetime1">
              <a:rPr lang="sk-SK" smtClean="0"/>
              <a:pPr/>
              <a:t>21. 3. 2020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2" name="Obdĺž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9002ACA-027F-4B34-AD82-5A11A1B8A178}" type="datetime1">
              <a:rPr lang="sk-SK" smtClean="0"/>
              <a:pPr/>
              <a:t>21. 3. 2020</a:t>
            </a:fld>
            <a:endParaRPr lang="sk-SK"/>
          </a:p>
        </p:txBody>
      </p:sp>
      <p:sp>
        <p:nvSpPr>
          <p:cNvPr id="11" name="Obdĺž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EE8F3DC-586D-47BE-AAEA-1ACDC84890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ĺž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ADD0757-BAB4-42A0-B6CC-AFD10955FB1D}" type="datetime1">
              <a:rPr lang="sk-SK" smtClean="0"/>
              <a:pPr/>
              <a:t>21. 3. 2020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EE8F3DC-586D-47BE-AAEA-1ACDC848905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db.ripe.net/search/query.html?searchtext=158.193.180.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MAC a IP adresa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Mgr. Bc. Peter Adamko, PhD.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1235" y="218953"/>
            <a:ext cx="8229600" cy="1252728"/>
          </a:xfrm>
        </p:spPr>
        <p:txBody>
          <a:bodyPr/>
          <a:lstStyle/>
          <a:p>
            <a:r>
              <a:rPr lang="sk-SK" dirty="0"/>
              <a:t>Beztriedne IP (časť)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7884368" y="6487269"/>
            <a:ext cx="733864" cy="254099"/>
          </a:xfrm>
        </p:spPr>
        <p:txBody>
          <a:bodyPr/>
          <a:lstStyle/>
          <a:p>
            <a:fld id="{AEE8F3DC-586D-47BE-AAEA-1ACDC8489052}" type="slidenum">
              <a:rPr lang="sk-SK" smtClean="0"/>
              <a:pPr/>
              <a:t>10</a:t>
            </a:fld>
            <a:endParaRPr lang="sk-SK"/>
          </a:p>
        </p:txBody>
      </p:sp>
      <p:graphicFrame>
        <p:nvGraphicFramePr>
          <p:cNvPr id="8" name="Zástupný symbol obsah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0423164"/>
              </p:ext>
            </p:extLst>
          </p:nvPr>
        </p:nvGraphicFramePr>
        <p:xfrm>
          <a:off x="107504" y="1556797"/>
          <a:ext cx="8856983" cy="47677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9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1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7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7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2438">
                <a:tc>
                  <a:txBody>
                    <a:bodyPr/>
                    <a:lstStyle/>
                    <a:p>
                      <a:pPr algn="ctr" fontAlgn="b"/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 dirty="0">
                          <a:effectLst/>
                        </a:rPr>
                        <a:t>Maska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 dirty="0">
                          <a:effectLst/>
                        </a:rPr>
                        <a:t>Počet uzlov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 dirty="0">
                          <a:effectLst/>
                        </a:rPr>
                        <a:t>veľkosť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363"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 dirty="0">
                          <a:effectLst/>
                        </a:rPr>
                        <a:t>a.b.c.d/25 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255.255.255.128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128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½ C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363"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 dirty="0">
                          <a:effectLst/>
                        </a:rPr>
                        <a:t>a.b.c.0/24 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255.255.255.000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256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1 C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363"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a.b.c.0/23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 dirty="0">
                          <a:effectLst/>
                        </a:rPr>
                        <a:t>255.255.254.000 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512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2 C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363"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a.b.c.0/22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255.255.252.000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1,024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4 C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363"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a.b.c.0/21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255.255.248.000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2,048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8 C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363"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a.b.c.0/20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255.255.240.000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4,096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16 C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363"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a.b.c.0/19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255.255.224.000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8,192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32 C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363"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a.b.c.0/18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255.255.192.000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16,384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 dirty="0">
                          <a:effectLst/>
                        </a:rPr>
                        <a:t>64 C 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363"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a.b.c.0/17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255.255.128.000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32,768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128 C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24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a.b.0.0/16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 dirty="0">
                          <a:effectLst/>
                        </a:rPr>
                        <a:t>255.255.000.000 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65,536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 dirty="0">
                          <a:effectLst/>
                        </a:rPr>
                        <a:t>1 B 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8363"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a.b.0.0/15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255.254.000.000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131,072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 dirty="0">
                          <a:effectLst/>
                        </a:rPr>
                        <a:t>2 B 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786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Prideľovanie IP adries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b="1" dirty="0"/>
              <a:t>Európa: RIPE (</a:t>
            </a:r>
            <a:r>
              <a:rPr lang="sk-SK" b="1" dirty="0" err="1"/>
              <a:t>Résean</a:t>
            </a:r>
            <a:r>
              <a:rPr lang="sk-SK" b="1" dirty="0"/>
              <a:t> IP </a:t>
            </a:r>
            <a:r>
              <a:rPr lang="sk-SK" b="1" dirty="0" err="1"/>
              <a:t>Europénee</a:t>
            </a:r>
            <a:r>
              <a:rPr lang="sk-SK" b="1" dirty="0"/>
              <a:t>)</a:t>
            </a:r>
          </a:p>
          <a:p>
            <a:pPr lvl="1"/>
            <a:r>
              <a:rPr lang="sk-SK" b="1" dirty="0"/>
              <a:t>Informácie o IP na univerzite:</a:t>
            </a:r>
          </a:p>
          <a:p>
            <a:pPr lvl="1"/>
            <a:r>
              <a:rPr lang="sk-SK" b="1" dirty="0">
                <a:hlinkClick r:id="rId2"/>
              </a:rPr>
              <a:t>https://apps.db.ripe.net/search/query.html?searchtext=158.193.180.1</a:t>
            </a:r>
            <a:endParaRPr lang="sk-SK" b="1" dirty="0"/>
          </a:p>
          <a:p>
            <a:pPr marL="457200" lvl="1" indent="0">
              <a:buNone/>
            </a:pPr>
            <a:endParaRPr lang="sk-SK" b="1" dirty="0"/>
          </a:p>
          <a:p>
            <a:r>
              <a:rPr lang="sk-SK" b="1" dirty="0"/>
              <a:t>V rámci sietí prideľuje IP jednotlivým uzlom správca siete.</a:t>
            </a:r>
            <a:br>
              <a:rPr lang="sk-SK" dirty="0"/>
            </a:br>
            <a:br>
              <a:rPr lang="sk-SK" dirty="0"/>
            </a:br>
            <a:br>
              <a:rPr lang="sk-SK" dirty="0"/>
            </a:br>
            <a:br>
              <a:rPr lang="sk-SK" dirty="0"/>
            </a:b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0036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Nastavenie počítača v LAN - príklad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12</a:t>
            </a:fld>
            <a:endParaRPr lang="sk-SK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143116"/>
            <a:ext cx="5209784" cy="356236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88" y="1772816"/>
            <a:ext cx="7776864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Ďakujem za pozornosť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r>
              <a:rPr lang="sk-SK" dirty="0"/>
              <a:t>Otázky??</a:t>
            </a:r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13</a:t>
            </a:fld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Identifikácia zariadení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sk-SK" b="1" dirty="0"/>
              <a:t>Fyzická adresa– MAC</a:t>
            </a:r>
          </a:p>
          <a:p>
            <a:r>
              <a:rPr lang="sk-SK" b="1" dirty="0"/>
              <a:t>Logická adresa - IP</a:t>
            </a:r>
            <a:br>
              <a:rPr lang="sk-SK" dirty="0"/>
            </a:b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2</a:t>
            </a:fld>
            <a:endParaRPr lang="sk-SK"/>
          </a:p>
        </p:txBody>
      </p:sp>
      <p:pic>
        <p:nvPicPr>
          <p:cNvPr id="1026" name="Picture 2" descr="https://scontent.xx.fbcdn.net/hphotos-xfa1/v/t1.0-9/11230660_10205750811910941_8932528779035853828_n.jpg?oh=3d28b08d495fbfc6324bdd4cdc7f609e&amp;oe=57612FA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549523"/>
            <a:ext cx="3456384" cy="5062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Fyzická adresa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MAC adresa</a:t>
            </a:r>
          </a:p>
          <a:p>
            <a:r>
              <a:rPr lang="sk-SK" dirty="0"/>
              <a:t>jednoznačný identifikátor každého sieťového zariadenia (rodné číslo, meno)</a:t>
            </a:r>
          </a:p>
          <a:p>
            <a:r>
              <a:rPr lang="sk-SK" dirty="0"/>
              <a:t>pre každé zariadenie jedinečná a unikátna</a:t>
            </a:r>
          </a:p>
          <a:p>
            <a:r>
              <a:rPr lang="sk-SK" dirty="0"/>
              <a:t>daná pri výrobe sieťovej karty</a:t>
            </a:r>
          </a:p>
          <a:p>
            <a:r>
              <a:rPr lang="sk-SK" dirty="0"/>
              <a:t>6 bajtová</a:t>
            </a:r>
          </a:p>
          <a:p>
            <a:r>
              <a:rPr lang="sk-SK" dirty="0"/>
              <a:t>“nemenná”</a:t>
            </a:r>
            <a:br>
              <a:rPr lang="sk-SK" dirty="0"/>
            </a:br>
            <a:endParaRPr lang="sk-SK" dirty="0"/>
          </a:p>
          <a:p>
            <a:r>
              <a:rPr lang="sk-SK" dirty="0"/>
              <a:t>Príklad </a:t>
            </a:r>
            <a:r>
              <a:rPr lang="sk-SK" b="1" dirty="0"/>
              <a:t>00:90:96:1F:D3:FC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9828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Fyzická adresa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MAC adresa má dve</a:t>
            </a:r>
            <a:r>
              <a:rPr lang="en-US" dirty="0"/>
              <a:t> </a:t>
            </a:r>
            <a:r>
              <a:rPr lang="sk-SK" dirty="0"/>
              <a:t>časti. </a:t>
            </a:r>
            <a:endParaRPr lang="en-US" dirty="0"/>
          </a:p>
          <a:p>
            <a:pPr lvl="1"/>
            <a:r>
              <a:rPr lang="sk-SK" dirty="0"/>
              <a:t>Prvé tri bajty</a:t>
            </a:r>
            <a:r>
              <a:rPr lang="en-US" dirty="0"/>
              <a:t> </a:t>
            </a:r>
            <a:r>
              <a:rPr lang="sk-SK" dirty="0"/>
              <a:t>identifikujú výrobcu</a:t>
            </a:r>
            <a:r>
              <a:rPr lang="en-US" dirty="0"/>
              <a:t>, </a:t>
            </a:r>
            <a:r>
              <a:rPr lang="sk-SK" dirty="0"/>
              <a:t>tzv. OUI –</a:t>
            </a:r>
            <a:br>
              <a:rPr lang="sk-SK" dirty="0"/>
            </a:br>
            <a:r>
              <a:rPr lang="sk-SK" b="1" dirty="0" err="1"/>
              <a:t>Organizationally</a:t>
            </a:r>
            <a:r>
              <a:rPr lang="sk-SK" b="1" dirty="0"/>
              <a:t> </a:t>
            </a:r>
            <a:r>
              <a:rPr lang="sk-SK" b="1" dirty="0" err="1"/>
              <a:t>Unique</a:t>
            </a:r>
            <a:r>
              <a:rPr lang="sk-SK" b="1" dirty="0"/>
              <a:t> </a:t>
            </a:r>
            <a:r>
              <a:rPr lang="sk-SK" b="1" dirty="0" err="1"/>
              <a:t>Identifier</a:t>
            </a:r>
            <a:r>
              <a:rPr lang="sk-SK" dirty="0"/>
              <a:t>. </a:t>
            </a:r>
          </a:p>
          <a:p>
            <a:pPr lvl="1"/>
            <a:r>
              <a:rPr lang="sk-SK" dirty="0"/>
              <a:t>Príklad</a:t>
            </a:r>
            <a:r>
              <a:rPr lang="en-US" dirty="0"/>
              <a:t> </a:t>
            </a:r>
            <a:r>
              <a:rPr lang="sk-SK" b="1" u="heavy" dirty="0"/>
              <a:t>00:00:0C</a:t>
            </a:r>
            <a:r>
              <a:rPr lang="sk-SK" b="1" dirty="0"/>
              <a:t>:1F:D3:FC - Cisco</a:t>
            </a:r>
            <a:endParaRPr lang="sk-SK" dirty="0"/>
          </a:p>
          <a:p>
            <a:pPr lvl="1"/>
            <a:endParaRPr lang="en-US" dirty="0"/>
          </a:p>
          <a:p>
            <a:pPr lvl="1"/>
            <a:r>
              <a:rPr lang="sk-SK" dirty="0"/>
              <a:t>Zostávajúce tri bajty MAC adresy prideľuje výrobca.</a:t>
            </a:r>
            <a:r>
              <a:rPr lang="en-US" dirty="0"/>
              <a:t> </a:t>
            </a:r>
            <a:endParaRPr lang="sk-SK" dirty="0"/>
          </a:p>
          <a:p>
            <a:pPr lvl="1"/>
            <a:endParaRPr lang="sk-SK" dirty="0"/>
          </a:p>
          <a:p>
            <a:r>
              <a:rPr lang="sk-SK" dirty="0"/>
              <a:t>Žiadne dve karty nesmú mať rovnaké MAC</a:t>
            </a:r>
            <a:r>
              <a:rPr lang="en-US" dirty="0"/>
              <a:t> </a:t>
            </a:r>
            <a:r>
              <a:rPr lang="sk-SK" dirty="0"/>
              <a:t>adresy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63366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Logická adresa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Môže sa meniť. </a:t>
            </a:r>
          </a:p>
          <a:p>
            <a:r>
              <a:rPr lang="sk-SK" b="1" dirty="0"/>
              <a:t>Logická adresa = IP adresa</a:t>
            </a:r>
            <a:br>
              <a:rPr lang="sk-SK" dirty="0"/>
            </a:br>
            <a:r>
              <a:rPr lang="sk-SK" dirty="0"/>
              <a:t>prideľovaná </a:t>
            </a:r>
          </a:p>
          <a:p>
            <a:pPr lvl="1"/>
            <a:r>
              <a:rPr lang="sk-SK" dirty="0"/>
              <a:t>automaticky – DHCP serverom</a:t>
            </a:r>
          </a:p>
          <a:p>
            <a:pPr lvl="1"/>
            <a:r>
              <a:rPr lang="sk-SK" dirty="0"/>
              <a:t>manuálne administrátorom siete (používateľom).</a:t>
            </a:r>
            <a:br>
              <a:rPr lang="sk-SK" dirty="0"/>
            </a:br>
            <a:endParaRPr lang="sk-SK" dirty="0"/>
          </a:p>
          <a:p>
            <a:r>
              <a:rPr lang="sk-SK" dirty="0"/>
              <a:t> IP adresa </a:t>
            </a:r>
          </a:p>
          <a:p>
            <a:pPr lvl="1"/>
            <a:r>
              <a:rPr lang="sk-SK" dirty="0"/>
              <a:t>32 bitov </a:t>
            </a:r>
          </a:p>
          <a:p>
            <a:pPr lvl="1"/>
            <a:r>
              <a:rPr lang="sk-SK" dirty="0"/>
              <a:t>128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9008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IP adresa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75191"/>
            <a:ext cx="8363272" cy="4750153"/>
          </a:xfrm>
        </p:spPr>
        <p:txBody>
          <a:bodyPr>
            <a:normAutofit/>
          </a:bodyPr>
          <a:lstStyle/>
          <a:p>
            <a:r>
              <a:rPr lang="sk-SK" dirty="0"/>
              <a:t>IP adresa 32 bitová (ver 4)</a:t>
            </a:r>
          </a:p>
          <a:p>
            <a:pPr lvl="1"/>
            <a:r>
              <a:rPr lang="sk-SK" dirty="0"/>
              <a:t>Členenie po 8 bitov, oddelené bodkou</a:t>
            </a:r>
          </a:p>
          <a:p>
            <a:pPr lvl="1"/>
            <a:r>
              <a:rPr lang="sk-SK" dirty="0"/>
              <a:t>Príklad: </a:t>
            </a:r>
            <a:r>
              <a:rPr lang="sk-SK" b="1" dirty="0"/>
              <a:t>158.193.180.1</a:t>
            </a:r>
          </a:p>
          <a:p>
            <a:endParaRPr lang="sk-SK" dirty="0"/>
          </a:p>
          <a:p>
            <a:r>
              <a:rPr lang="sk-SK" dirty="0"/>
              <a:t>IP adresa 128 bitová (ver 6)</a:t>
            </a:r>
          </a:p>
          <a:p>
            <a:pPr lvl="1"/>
            <a:r>
              <a:rPr lang="sk-SK" dirty="0"/>
              <a:t>Členenie po šestnásť bitov, oddelené dvojbodkou</a:t>
            </a:r>
          </a:p>
          <a:p>
            <a:pPr lvl="1"/>
            <a:r>
              <a:rPr lang="sk-SK" dirty="0"/>
              <a:t>Príklad: </a:t>
            </a:r>
            <a:r>
              <a:rPr lang="sk-SK" b="1" dirty="0"/>
              <a:t>0:0:0:0:0:ffff:9ec1:b401</a:t>
            </a:r>
          </a:p>
          <a:p>
            <a:pPr lvl="1"/>
            <a:r>
              <a:rPr lang="sk-SK" dirty="0"/>
              <a:t>Namiesto </a:t>
            </a:r>
            <a:r>
              <a:rPr lang="sk-SK" b="1" dirty="0"/>
              <a:t>:0000:</a:t>
            </a:r>
            <a:r>
              <a:rPr lang="sk-SK" dirty="0"/>
              <a:t>, </a:t>
            </a:r>
            <a:r>
              <a:rPr lang="sk-SK" b="1" dirty="0"/>
              <a:t>:0:</a:t>
            </a:r>
            <a:r>
              <a:rPr lang="sk-SK" dirty="0"/>
              <a:t> môžeme písať </a:t>
            </a:r>
            <a:r>
              <a:rPr lang="sk-SK" b="1" dirty="0"/>
              <a:t>::</a:t>
            </a:r>
          </a:p>
          <a:p>
            <a:pPr lvl="1"/>
            <a:r>
              <a:rPr lang="sk-SK" dirty="0"/>
              <a:t>Úvodné nuly možno vynechať 	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5980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Rozdelenie IP adries do tried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7</a:t>
            </a:fld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251520" y="5661248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dirty="0"/>
              <a:t>Adresy 127.0.0.0 až 127.255.255.255 nemožno použiť pri komunikácii 2 rôznych uzlov. </a:t>
            </a:r>
            <a:r>
              <a:rPr lang="sk-SK" sz="2800" dirty="0" err="1"/>
              <a:t>Loopback</a:t>
            </a:r>
            <a:r>
              <a:rPr lang="sk-SK" sz="2800" dirty="0"/>
              <a:t>, diagnostika.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DBC21E06-0371-4A4A-9A93-B6785206F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660" y="5347570"/>
            <a:ext cx="72716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*V triede A je k dispozícii iba 126 sietí, pretože siete 0.0.0.0 a 127.0.0.0 majú špeciálne využitie.</a:t>
            </a:r>
            <a:endParaRPr kumimoji="0" lang="sk-SK" altLang="sk-S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 Všade je -2, pretože adresy zložené iba z 0</a:t>
            </a:r>
            <a:r>
              <a:rPr kumimoji="0" lang="sk-SK" altLang="sk-SK" sz="1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sk-SK" altLang="sk-SK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alebo iba z 1</a:t>
            </a:r>
            <a:r>
              <a:rPr kumimoji="0" lang="sk-SK" altLang="sk-SK" sz="1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sk-SK" altLang="sk-SK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 nemožno používať alebo sa používajú na špeciálne účely.</a:t>
            </a:r>
            <a:endParaRPr kumimoji="0" lang="sk-SK" altLang="sk-S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2" name="Tabuľka 11">
            <a:extLst>
              <a:ext uri="{FF2B5EF4-FFF2-40B4-BE49-F238E27FC236}">
                <a16:creationId xmlns:a16="http://schemas.microsoft.com/office/drawing/2014/main" id="{8020FA7D-7B6C-42E9-9C4F-E5E42F0F5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984014"/>
              </p:ext>
            </p:extLst>
          </p:nvPr>
        </p:nvGraphicFramePr>
        <p:xfrm>
          <a:off x="683568" y="1721854"/>
          <a:ext cx="7056783" cy="35073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2224">
                  <a:extLst>
                    <a:ext uri="{9D8B030D-6E8A-4147-A177-3AD203B41FA5}">
                      <a16:colId xmlns:a16="http://schemas.microsoft.com/office/drawing/2014/main" val="4030530294"/>
                    </a:ext>
                  </a:extLst>
                </a:gridCol>
                <a:gridCol w="1535790">
                  <a:extLst>
                    <a:ext uri="{9D8B030D-6E8A-4147-A177-3AD203B41FA5}">
                      <a16:colId xmlns:a16="http://schemas.microsoft.com/office/drawing/2014/main" val="2992583254"/>
                    </a:ext>
                  </a:extLst>
                </a:gridCol>
                <a:gridCol w="1139384">
                  <a:extLst>
                    <a:ext uri="{9D8B030D-6E8A-4147-A177-3AD203B41FA5}">
                      <a16:colId xmlns:a16="http://schemas.microsoft.com/office/drawing/2014/main" val="837141487"/>
                    </a:ext>
                  </a:extLst>
                </a:gridCol>
                <a:gridCol w="1138629">
                  <a:extLst>
                    <a:ext uri="{9D8B030D-6E8A-4147-A177-3AD203B41FA5}">
                      <a16:colId xmlns:a16="http://schemas.microsoft.com/office/drawing/2014/main" val="4081036637"/>
                    </a:ext>
                  </a:extLst>
                </a:gridCol>
                <a:gridCol w="1139384">
                  <a:extLst>
                    <a:ext uri="{9D8B030D-6E8A-4147-A177-3AD203B41FA5}">
                      <a16:colId xmlns:a16="http://schemas.microsoft.com/office/drawing/2014/main" val="3307030774"/>
                    </a:ext>
                  </a:extLst>
                </a:gridCol>
                <a:gridCol w="1361372">
                  <a:extLst>
                    <a:ext uri="{9D8B030D-6E8A-4147-A177-3AD203B41FA5}">
                      <a16:colId xmlns:a16="http://schemas.microsoft.com/office/drawing/2014/main" val="443623557"/>
                    </a:ext>
                  </a:extLst>
                </a:gridCol>
              </a:tblGrid>
              <a:tr h="5974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Trieda</a:t>
                      </a:r>
                      <a:endParaRPr lang="sk-SK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Prvý bajt / prvé bity</a:t>
                      </a:r>
                      <a:endParaRPr lang="sk-SK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Sieť(N)/Uzol(H)</a:t>
                      </a:r>
                      <a:endParaRPr lang="sk-SK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Maska podsiete</a:t>
                      </a:r>
                      <a:endParaRPr lang="sk-SK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sietí</a:t>
                      </a:r>
                      <a:endParaRPr lang="sk-SK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uzlov v sieti**</a:t>
                      </a:r>
                      <a:endParaRPr lang="sk-SK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extLst>
                  <a:ext uri="{0D108BD9-81ED-4DB2-BD59-A6C34878D82A}">
                    <a16:rowId xmlns:a16="http://schemas.microsoft.com/office/drawing/2014/main" val="1180406161"/>
                  </a:ext>
                </a:extLst>
              </a:tr>
              <a:tr h="581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sk-SK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0–127 / 0</a:t>
                      </a:r>
                      <a:endParaRPr lang="sk-SK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N.H.H.H</a:t>
                      </a:r>
                      <a:endParaRPr lang="sk-SK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255.0.0.0</a:t>
                      </a:r>
                      <a:endParaRPr lang="sk-SK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126 (2</a:t>
                      </a:r>
                      <a:r>
                        <a:rPr lang="en-US" sz="1000" baseline="30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r>
                        <a:rPr lang="sk-SK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–2)*</a:t>
                      </a:r>
                      <a:endParaRPr lang="sk-SK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16 777 214 (2</a:t>
                      </a:r>
                      <a:r>
                        <a:rPr lang="sk-SK" sz="1000" baseline="30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</a:t>
                      </a:r>
                      <a:r>
                        <a:rPr lang="sk-SK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–2)</a:t>
                      </a:r>
                      <a:endParaRPr lang="sk-SK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extLst>
                  <a:ext uri="{0D108BD9-81ED-4DB2-BD59-A6C34878D82A}">
                    <a16:rowId xmlns:a16="http://schemas.microsoft.com/office/drawing/2014/main" val="464700015"/>
                  </a:ext>
                </a:extLst>
              </a:tr>
              <a:tr h="581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sk-SK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128–191 / 10</a:t>
                      </a:r>
                      <a:endParaRPr lang="sk-SK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N.N.H.H</a:t>
                      </a:r>
                      <a:endParaRPr lang="sk-SK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255.255.0.0</a:t>
                      </a:r>
                      <a:endParaRPr lang="sk-SK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16 384 (2</a:t>
                      </a:r>
                      <a:r>
                        <a:rPr lang="sk-SK" sz="1000" baseline="30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  <a:r>
                        <a:rPr lang="sk-SK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sk-SK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65 534 (2</a:t>
                      </a:r>
                      <a:r>
                        <a:rPr lang="sk-SK" sz="1000" baseline="30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r>
                        <a:rPr lang="sk-SK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–2)</a:t>
                      </a:r>
                      <a:endParaRPr lang="sk-SK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extLst>
                  <a:ext uri="{0D108BD9-81ED-4DB2-BD59-A6C34878D82A}">
                    <a16:rowId xmlns:a16="http://schemas.microsoft.com/office/drawing/2014/main" val="4290031562"/>
                  </a:ext>
                </a:extLst>
              </a:tr>
              <a:tr h="581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sk-SK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192–223 / 110</a:t>
                      </a:r>
                      <a:endParaRPr lang="sk-SK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N.N.N.H</a:t>
                      </a:r>
                      <a:endParaRPr lang="sk-SK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255.255.255.0</a:t>
                      </a:r>
                      <a:endParaRPr lang="sk-SK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2 097 152 (2</a:t>
                      </a:r>
                      <a:r>
                        <a:rPr lang="sk-SK" sz="1000" baseline="30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</a:t>
                      </a:r>
                      <a:r>
                        <a:rPr lang="sk-SK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sk-SK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254 (2</a:t>
                      </a:r>
                      <a:r>
                        <a:rPr lang="sk-SK" sz="1000" baseline="30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r>
                        <a:rPr lang="sk-SK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–2)</a:t>
                      </a:r>
                      <a:endParaRPr lang="sk-SK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extLst>
                  <a:ext uri="{0D108BD9-81ED-4DB2-BD59-A6C34878D82A}">
                    <a16:rowId xmlns:a16="http://schemas.microsoft.com/office/drawing/2014/main" val="2212760032"/>
                  </a:ext>
                </a:extLst>
              </a:tr>
              <a:tr h="581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sk-SK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224–239 / 1110</a:t>
                      </a:r>
                      <a:endParaRPr lang="sk-SK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multicasting</a:t>
                      </a:r>
                      <a:endParaRPr lang="sk-SK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k-SK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k-SK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k-SK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extLst>
                  <a:ext uri="{0D108BD9-81ED-4DB2-BD59-A6C34878D82A}">
                    <a16:rowId xmlns:a16="http://schemas.microsoft.com/office/drawing/2014/main" val="543298829"/>
                  </a:ext>
                </a:extLst>
              </a:tr>
              <a:tr h="581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</a:t>
                      </a:r>
                      <a:endParaRPr lang="sk-SK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240–254 /1111</a:t>
                      </a:r>
                      <a:endParaRPr lang="sk-SK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rezervované</a:t>
                      </a:r>
                      <a:endParaRPr lang="sk-SK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k-SK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k-SK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k-SK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85" marR="6985" marT="6985" marB="0" anchor="ctr"/>
                </a:tc>
                <a:extLst>
                  <a:ext uri="{0D108BD9-81ED-4DB2-BD59-A6C34878D82A}">
                    <a16:rowId xmlns:a16="http://schemas.microsoft.com/office/drawing/2014/main" val="2867625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694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Verejné </a:t>
            </a:r>
            <a:r>
              <a:rPr lang="sk-SK" dirty="0" err="1"/>
              <a:t>vs</a:t>
            </a:r>
            <a:r>
              <a:rPr lang="sk-SK" dirty="0"/>
              <a:t> súkromné IP adresy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8</a:t>
            </a:fld>
            <a:endParaRPr lang="sk-SK"/>
          </a:p>
        </p:txBody>
      </p:sp>
      <p:graphicFrame>
        <p:nvGraphicFramePr>
          <p:cNvPr id="7" name="Zástupný symbol obsah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514119"/>
              </p:ext>
            </p:extLst>
          </p:nvPr>
        </p:nvGraphicFramePr>
        <p:xfrm>
          <a:off x="539552" y="1700809"/>
          <a:ext cx="8208913" cy="360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2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3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 dirty="0">
                          <a:effectLst/>
                        </a:rPr>
                        <a:t>Trieda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 dirty="0">
                          <a:effectLst/>
                        </a:rPr>
                        <a:t>Rozsah adries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 dirty="0">
                          <a:effectLst/>
                        </a:rPr>
                        <a:t>Maska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 dirty="0">
                          <a:effectLst/>
                        </a:rPr>
                        <a:t>A 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 dirty="0">
                          <a:effectLst/>
                        </a:rPr>
                        <a:t>10.0.0.0 - 10.255.255.255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 dirty="0">
                          <a:effectLst/>
                        </a:rPr>
                        <a:t>255.0.0.0 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B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 dirty="0">
                          <a:effectLst/>
                        </a:rPr>
                        <a:t>172.16.0.0 - 172.31.255.255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255.240.0.0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>
                          <a:effectLst/>
                        </a:rPr>
                        <a:t>C </a:t>
                      </a:r>
                      <a:endParaRPr lang="sk-SK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 dirty="0">
                          <a:effectLst/>
                        </a:rPr>
                        <a:t>192.168.0.0 - 192.168.255.255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u="none" strike="noStrike" dirty="0">
                          <a:effectLst/>
                        </a:rPr>
                        <a:t>255.255.0.0 </a:t>
                      </a:r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11560" y="5805264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/>
              <a:t>Súkromná adresa neumožňuje priame pripojenie na internet.</a:t>
            </a:r>
          </a:p>
          <a:p>
            <a:r>
              <a:rPr lang="sk-SK" sz="2400" dirty="0"/>
              <a:t>Verejná áno.</a:t>
            </a:r>
          </a:p>
        </p:txBody>
      </p:sp>
    </p:spTree>
    <p:extLst>
      <p:ext uri="{BB962C8B-B14F-4D97-AF65-F5344CB8AC3E}">
        <p14:creationId xmlns:p14="http://schemas.microsoft.com/office/powerpoint/2010/main" val="2094695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Beztriedne IP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b="1" dirty="0" err="1"/>
              <a:t>Classless</a:t>
            </a:r>
            <a:r>
              <a:rPr lang="sk-SK" b="1" dirty="0"/>
              <a:t> </a:t>
            </a:r>
            <a:r>
              <a:rPr lang="sk-SK" b="1" dirty="0" err="1"/>
              <a:t>Inter-Domain</a:t>
            </a:r>
            <a:r>
              <a:rPr lang="sk-SK" b="1" dirty="0"/>
              <a:t> </a:t>
            </a:r>
            <a:r>
              <a:rPr lang="sk-SK" b="1" dirty="0" err="1"/>
              <a:t>Routing</a:t>
            </a:r>
            <a:r>
              <a:rPr lang="sk-SK" b="1" dirty="0"/>
              <a:t> (CIDR)</a:t>
            </a:r>
          </a:p>
          <a:p>
            <a:r>
              <a:rPr lang="sk-SK" dirty="0"/>
              <a:t>možnosť zvoliť špecifickú masku siete (nielen triedy A, B, ...)</a:t>
            </a:r>
          </a:p>
          <a:p>
            <a:endParaRPr lang="sk-SK" dirty="0"/>
          </a:p>
          <a:p>
            <a:r>
              <a:rPr lang="sk-SK" dirty="0"/>
              <a:t>Príklad: </a:t>
            </a:r>
          </a:p>
          <a:p>
            <a:pPr lvl="1"/>
            <a:r>
              <a:rPr lang="sk-SK" dirty="0"/>
              <a:t>158.193.180.1 je trieda </a:t>
            </a:r>
            <a:r>
              <a:rPr lang="sk-SK"/>
              <a:t>B (158.193.180.1 / 16)</a:t>
            </a:r>
            <a:endParaRPr lang="sk-SK" dirty="0"/>
          </a:p>
          <a:p>
            <a:pPr lvl="1"/>
            <a:r>
              <a:rPr lang="sk-SK" dirty="0"/>
              <a:t>Zápis 158.193.180.1 / 18 určuje, že maska podsiete je 18 bitová, </a:t>
            </a:r>
          </a:p>
          <a:p>
            <a:pPr lvl="1"/>
            <a:r>
              <a:rPr lang="sk-SK" dirty="0"/>
              <a:t>t. j. 255.255.192.0 – 11111111.11111111.11000000.00000000</a:t>
            </a:r>
            <a:br>
              <a:rPr lang="sk-SK" dirty="0"/>
            </a:b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866314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EDFA7B55C18F4478DE3CFC654781675" ma:contentTypeVersion="11" ma:contentTypeDescription="Umožňuje vytvoriť nový dokument." ma:contentTypeScope="" ma:versionID="54dede03c32a9d31b74097f2481cf89e">
  <xsd:schema xmlns:xsd="http://www.w3.org/2001/XMLSchema" xmlns:xs="http://www.w3.org/2001/XMLSchema" xmlns:p="http://schemas.microsoft.com/office/2006/metadata/properties" xmlns:ns3="2c5af817-32a7-4027-b3ce-7e6cea23d7c2" xmlns:ns4="0c503224-44a9-4fdb-af07-b5ba349b8fe9" targetNamespace="http://schemas.microsoft.com/office/2006/metadata/properties" ma:root="true" ma:fieldsID="7908014f5d3fac5851bf47bd6475b8f2" ns3:_="" ns4:_="">
    <xsd:import namespace="2c5af817-32a7-4027-b3ce-7e6cea23d7c2"/>
    <xsd:import namespace="0c503224-44a9-4fdb-af07-b5ba349b8fe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5af817-32a7-4027-b3ce-7e6cea23d7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Zdieľa sa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Zdieľané s podrobnosťa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Príkaz hash indikátora zdieľania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503224-44a9-4fdb-af07-b5ba349b8f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06B797-F310-4A19-B044-6E6307C2BA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5af817-32a7-4027-b3ce-7e6cea23d7c2"/>
    <ds:schemaRef ds:uri="0c503224-44a9-4fdb-af07-b5ba349b8f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DF8E25-F982-413F-9D1B-9E5C00FBC9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B273CE-7E1B-4BB9-9722-360CE9CA7A7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683</TotalTime>
  <Words>658</Words>
  <Application>Microsoft Office PowerPoint</Application>
  <PresentationFormat>Prezentácia na obrazovke (4:3)</PresentationFormat>
  <Paragraphs>175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21" baseType="lpstr">
      <vt:lpstr>Arial</vt:lpstr>
      <vt:lpstr>Calibri</vt:lpstr>
      <vt:lpstr>Corbel</vt:lpstr>
      <vt:lpstr>Tahoma</vt:lpstr>
      <vt:lpstr>Wingdings</vt:lpstr>
      <vt:lpstr>Wingdings 2</vt:lpstr>
      <vt:lpstr>Wingdings 3</vt:lpstr>
      <vt:lpstr>Modul</vt:lpstr>
      <vt:lpstr>MAC a IP adresa</vt:lpstr>
      <vt:lpstr>Identifikácia zariadení</vt:lpstr>
      <vt:lpstr>Fyzická adresa</vt:lpstr>
      <vt:lpstr>Fyzická adresa</vt:lpstr>
      <vt:lpstr>Logická adresa</vt:lpstr>
      <vt:lpstr>IP adresa</vt:lpstr>
      <vt:lpstr>Rozdelenie IP adries do tried</vt:lpstr>
      <vt:lpstr>Verejné vs súkromné IP adresy</vt:lpstr>
      <vt:lpstr>Beztriedne IP</vt:lpstr>
      <vt:lpstr>Beztriedne IP (časť)</vt:lpstr>
      <vt:lpstr>Prideľovanie IP adries</vt:lpstr>
      <vt:lpstr>Nastavenie počítača v LAN - príklad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Proxy a NAT</dc:title>
  <dc:creator>ockinko</dc:creator>
  <cp:lastModifiedBy>Peter Adamko</cp:lastModifiedBy>
  <cp:revision>61</cp:revision>
  <dcterms:created xsi:type="dcterms:W3CDTF">2010-04-28T13:27:52Z</dcterms:created>
  <dcterms:modified xsi:type="dcterms:W3CDTF">2020-03-21T21:35:37Z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0x010100AEDFA7B55C18F4478DE3CFC654781675</vt:lpwstr>
  </property>
</Properties>
</file>